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1" r:id="rId35"/>
    <p:sldId id="290"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A31E3E46-0483-4CBC-BD8B-2AFF6687165B}" type="datetimeFigureOut">
              <a:rPr lang="en-US" smtClean="0"/>
              <a:pPr/>
              <a:t>22-Mar-20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A31E3E46-0483-4CBC-BD8B-2AFF6687165B}" type="datetimeFigureOut">
              <a:rPr lang="en-US" smtClean="0"/>
              <a:pPr/>
              <a:t>22-Mar-20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31E3E46-0483-4CBC-BD8B-2AFF6687165B}" type="datetimeFigureOut">
              <a:rPr lang="en-US" smtClean="0"/>
              <a:pPr/>
              <a:t>22-Mar-20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E3E46-0483-4CBC-BD8B-2AFF6687165B}" type="datetimeFigureOut">
              <a:rPr lang="en-US" smtClean="0"/>
              <a:pPr/>
              <a:t>22-Mar-20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31E3E46-0483-4CBC-BD8B-2AFF6687165B}" type="datetimeFigureOut">
              <a:rPr lang="en-US" smtClean="0"/>
              <a:pPr/>
              <a:t>22-Mar-20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31E3E46-0483-4CBC-BD8B-2AFF6687165B}" type="datetimeFigureOut">
              <a:rPr lang="en-US" smtClean="0"/>
              <a:pPr/>
              <a:t>22-Mar-20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4135520-12C2-4FE8-BC41-8D6ADF173C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E3E46-0483-4CBC-BD8B-2AFF6687165B}" type="datetimeFigureOut">
              <a:rPr lang="en-US" smtClean="0"/>
              <a:pPr/>
              <a:t>22-Mar-20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35520-12C2-4FE8-BC41-8D6ADF173C8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14401"/>
            <a:ext cx="7772400" cy="2133599"/>
          </a:xfrm>
          <a:solidFill>
            <a:srgbClr val="FFC000"/>
          </a:solidFill>
        </p:spPr>
        <p:txBody>
          <a:bodyPr/>
          <a:lstStyle/>
          <a:p>
            <a:pPr rtl="1"/>
            <a:r>
              <a:rPr lang="ar-EG" sz="5400" b="1" dirty="0">
                <a:solidFill>
                  <a:srgbClr val="C00000"/>
                </a:solidFill>
              </a:rPr>
              <a:t>مقرر اللغة الإيطالية </a:t>
            </a:r>
            <a:br>
              <a:rPr lang="ar-EG" sz="5400" b="1" dirty="0">
                <a:solidFill>
                  <a:srgbClr val="C00000"/>
                </a:solidFill>
              </a:rPr>
            </a:br>
            <a:r>
              <a:rPr lang="ar-EG" sz="5400" b="1" dirty="0">
                <a:solidFill>
                  <a:srgbClr val="C00000"/>
                </a:solidFill>
              </a:rPr>
              <a:t>الفرقة الأولى المستوى </a:t>
            </a:r>
            <a:r>
              <a:rPr lang="ar-EG" sz="5400" b="1" dirty="0" err="1">
                <a:solidFill>
                  <a:srgbClr val="C00000"/>
                </a:solidFill>
              </a:rPr>
              <a:t>الثانى</a:t>
            </a:r>
            <a:endParaRPr lang="en-US" b="1" dirty="0">
              <a:solidFill>
                <a:srgbClr val="C00000"/>
              </a:solidFill>
            </a:endParaRPr>
          </a:p>
        </p:txBody>
      </p:sp>
      <p:sp>
        <p:nvSpPr>
          <p:cNvPr id="3" name="عنوان فرعي 2"/>
          <p:cNvSpPr>
            <a:spLocks noGrp="1"/>
          </p:cNvSpPr>
          <p:nvPr>
            <p:ph type="subTitle" idx="1"/>
          </p:nvPr>
        </p:nvSpPr>
        <p:spPr>
          <a:xfrm>
            <a:off x="1371600" y="3886200"/>
            <a:ext cx="6400800" cy="990600"/>
          </a:xfrm>
          <a:solidFill>
            <a:srgbClr val="FFFF00"/>
          </a:solidFill>
        </p:spPr>
        <p:txBody>
          <a:bodyPr>
            <a:normAutofit/>
          </a:bodyPr>
          <a:lstStyle/>
          <a:p>
            <a:r>
              <a:rPr lang="ar-EG" sz="4000" b="1" dirty="0">
                <a:solidFill>
                  <a:srgbClr val="FF0000"/>
                </a:solidFill>
              </a:rPr>
              <a:t>أ.د./ صلاح السيد </a:t>
            </a:r>
            <a:r>
              <a:rPr lang="ar-EG" sz="4000" b="1" dirty="0" err="1">
                <a:solidFill>
                  <a:srgbClr val="FF0000"/>
                </a:solidFill>
              </a:rPr>
              <a:t>عبدالحى</a:t>
            </a:r>
            <a:endParaRPr lang="en-US" sz="4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latin typeface="Times New Roman" pitchFamily="18" charset="0"/>
                <a:cs typeface="Times New Roman" pitchFamily="18" charset="0"/>
              </a:rPr>
              <a:t>Examples on Adjectives</a:t>
            </a:r>
          </a:p>
        </p:txBody>
      </p:sp>
      <p:sp>
        <p:nvSpPr>
          <p:cNvPr id="3" name="عنصر نائب للمحتوى 2"/>
          <p:cNvSpPr>
            <a:spLocks noGrp="1"/>
          </p:cNvSpPr>
          <p:nvPr>
            <p:ph idx="1"/>
          </p:nvPr>
        </p:nvSpPr>
        <p:spPr/>
        <p:txBody>
          <a:bodyPr>
            <a:normAutofit fontScale="25000" lnSpcReduction="20000"/>
          </a:bodyPr>
          <a:lstStyle/>
          <a:p>
            <a:r>
              <a:rPr lang="en-US" sz="8000" b="1" dirty="0">
                <a:latin typeface="Times New Roman" pitchFamily="18" charset="0"/>
                <a:cs typeface="Times New Roman" pitchFamily="18" charset="0"/>
              </a:rPr>
              <a:t>Lorenzo è </a:t>
            </a:r>
            <a:r>
              <a:rPr lang="en-US" sz="8000" b="1" dirty="0" err="1">
                <a:latin typeface="Times New Roman" pitchFamily="18" charset="0"/>
                <a:cs typeface="Times New Roman" pitchFamily="18" charset="0"/>
              </a:rPr>
              <a:t>italiano</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Lorenzo is Italian.</a:t>
            </a:r>
            <a:endParaRPr lang="en-US" sz="80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Lorenzo e Vittorio sono italiani.</a:t>
            </a:r>
            <a:r>
              <a:rPr lang="it-IT" sz="8000" dirty="0">
                <a:latin typeface="Times New Roman" pitchFamily="18" charset="0"/>
                <a:cs typeface="Times New Roman" pitchFamily="18" charset="0"/>
              </a:rPr>
              <a:t>              Lorenzo and Vittorio are Italian.</a:t>
            </a:r>
            <a:endParaRPr lang="it-IT" sz="8000" b="1" dirty="0">
              <a:latin typeface="Times New Roman" pitchFamily="18" charset="0"/>
              <a:cs typeface="Times New Roman" pitchFamily="18" charset="0"/>
            </a:endParaRPr>
          </a:p>
          <a:p>
            <a:r>
              <a:rPr lang="en-US" sz="8000" b="1" dirty="0">
                <a:latin typeface="Times New Roman" pitchFamily="18" charset="0"/>
                <a:cs typeface="Times New Roman" pitchFamily="18" charset="0"/>
              </a:rPr>
              <a:t>Anna è </a:t>
            </a:r>
            <a:r>
              <a:rPr lang="en-US" sz="8000" b="1" dirty="0" err="1">
                <a:latin typeface="Times New Roman" pitchFamily="18" charset="0"/>
                <a:cs typeface="Times New Roman" pitchFamily="18" charset="0"/>
              </a:rPr>
              <a:t>italiana</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                             Anna is Italian.</a:t>
            </a:r>
            <a:endParaRPr lang="en-US" sz="80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Anna e Claudia sono italiane.</a:t>
            </a:r>
            <a:r>
              <a:rPr lang="en-US" sz="8000" dirty="0">
                <a:latin typeface="Times New Roman" pitchFamily="18" charset="0"/>
                <a:cs typeface="Times New Roman" pitchFamily="18" charset="0"/>
              </a:rPr>
              <a:t>                  Anna and Claudia are Italian.</a:t>
            </a:r>
            <a:endParaRPr lang="it-IT" sz="80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Lorenzo, Anna e Claudia sono </a:t>
            </a:r>
            <a:r>
              <a:rPr lang="en-US" sz="8000" b="1" dirty="0" err="1">
                <a:latin typeface="Times New Roman" pitchFamily="18" charset="0"/>
                <a:cs typeface="Times New Roman" pitchFamily="18" charset="0"/>
              </a:rPr>
              <a:t>italiani</a:t>
            </a:r>
            <a:r>
              <a:rPr lang="en-US" sz="8000" b="1" dirty="0">
                <a:latin typeface="Times New Roman" pitchFamily="18" charset="0"/>
                <a:cs typeface="Times New Roman" pitchFamily="18" charset="0"/>
              </a:rPr>
              <a:t>.      </a:t>
            </a:r>
            <a:r>
              <a:rPr lang="en-US" sz="6400" dirty="0">
                <a:latin typeface="Times New Roman" pitchFamily="18" charset="0"/>
                <a:cs typeface="Times New Roman" pitchFamily="18" charset="0"/>
              </a:rPr>
              <a:t>Lorenzo, Anna and Claudia are Italian.</a:t>
            </a:r>
            <a:endParaRPr lang="en-US" sz="80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Sabine e Kurt sono tedeschi.</a:t>
            </a:r>
            <a:r>
              <a:rPr lang="en-US" sz="8000" dirty="0">
                <a:latin typeface="Times New Roman" pitchFamily="18" charset="0"/>
                <a:cs typeface="Times New Roman" pitchFamily="18" charset="0"/>
              </a:rPr>
              <a:t>                         Sabine and Kurt are German.</a:t>
            </a:r>
            <a:endParaRPr lang="it-IT" sz="80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Il computer e la stampante sono </a:t>
            </a:r>
            <a:r>
              <a:rPr lang="en-US" sz="8000" b="1" dirty="0" err="1">
                <a:latin typeface="Times New Roman" pitchFamily="18" charset="0"/>
                <a:cs typeface="Times New Roman" pitchFamily="18" charset="0"/>
              </a:rPr>
              <a:t>nuovi</a:t>
            </a:r>
            <a:r>
              <a:rPr lang="en-US" sz="8000" b="1">
                <a:latin typeface="Times New Roman" pitchFamily="18" charset="0"/>
                <a:cs typeface="Times New Roman" pitchFamily="18" charset="0"/>
              </a:rPr>
              <a:t>.</a:t>
            </a:r>
            <a:r>
              <a:rPr lang="en-US" sz="8000">
                <a:latin typeface="Times New Roman" pitchFamily="18" charset="0"/>
                <a:cs typeface="Times New Roman" pitchFamily="18" charset="0"/>
              </a:rPr>
              <a:t>      </a:t>
            </a:r>
            <a:r>
              <a:rPr lang="en-US" sz="6400">
                <a:latin typeface="Times New Roman" pitchFamily="18" charset="0"/>
                <a:cs typeface="Times New Roman" pitchFamily="18" charset="0"/>
              </a:rPr>
              <a:t>The </a:t>
            </a:r>
            <a:r>
              <a:rPr lang="en-US" sz="6400" dirty="0">
                <a:latin typeface="Times New Roman" pitchFamily="18" charset="0"/>
                <a:cs typeface="Times New Roman" pitchFamily="18" charset="0"/>
              </a:rPr>
              <a:t>computer </a:t>
            </a:r>
            <a:r>
              <a:rPr lang="en-US" sz="6400">
                <a:latin typeface="Times New Roman" pitchFamily="18" charset="0"/>
                <a:cs typeface="Times New Roman" pitchFamily="18" charset="0"/>
              </a:rPr>
              <a:t>and the printer</a:t>
            </a:r>
            <a:r>
              <a:rPr lang="ar-EG" sz="6400" dirty="0">
                <a:latin typeface="Times New Roman" pitchFamily="18" charset="0"/>
                <a:cs typeface="Times New Roman" pitchFamily="18" charset="0"/>
              </a:rPr>
              <a:t> </a:t>
            </a:r>
            <a:r>
              <a:rPr lang="en-US" sz="6400" dirty="0">
                <a:latin typeface="Times New Roman" pitchFamily="18" charset="0"/>
                <a:cs typeface="Times New Roman" pitchFamily="18" charset="0"/>
              </a:rPr>
              <a:t>are new.</a:t>
            </a:r>
            <a:endParaRPr lang="en-US" sz="6400" b="1" dirty="0">
              <a:latin typeface="Times New Roman" pitchFamily="18" charset="0"/>
              <a:cs typeface="Times New Roman" pitchFamily="18" charset="0"/>
            </a:endParaRPr>
          </a:p>
          <a:p>
            <a:r>
              <a:rPr lang="it-IT" sz="6400" b="1" dirty="0">
                <a:latin typeface="Times New Roman" pitchFamily="18" charset="0"/>
                <a:cs typeface="Times New Roman" pitchFamily="18" charset="0"/>
              </a:rPr>
              <a:t>I</a:t>
            </a:r>
            <a:r>
              <a:rPr lang="it-IT" sz="8000" b="1" dirty="0">
                <a:latin typeface="Times New Roman" pitchFamily="18" charset="0"/>
                <a:cs typeface="Times New Roman" pitchFamily="18" charset="0"/>
              </a:rPr>
              <a:t>l bagno e la cucina sono piccoli.</a:t>
            </a:r>
            <a:r>
              <a:rPr lang="en-US" sz="8000" dirty="0">
                <a:latin typeface="Times New Roman" pitchFamily="18" charset="0"/>
                <a:cs typeface="Times New Roman" pitchFamily="18" charset="0"/>
              </a:rPr>
              <a:t>      </a:t>
            </a:r>
            <a:r>
              <a:rPr lang="en-US" sz="7200" dirty="0">
                <a:latin typeface="Times New Roman" pitchFamily="18" charset="0"/>
                <a:cs typeface="Times New Roman" pitchFamily="18" charset="0"/>
              </a:rPr>
              <a:t>The bathroom and the kitchen are small.</a:t>
            </a:r>
            <a:endParaRPr lang="it-IT" sz="7200" b="1" dirty="0">
              <a:latin typeface="Times New Roman" pitchFamily="18" charset="0"/>
              <a:cs typeface="Times New Roman" pitchFamily="18" charset="0"/>
            </a:endParaRPr>
          </a:p>
          <a:p>
            <a:r>
              <a:rPr lang="it-IT" sz="8000" b="1" dirty="0">
                <a:latin typeface="Times New Roman" pitchFamily="18" charset="0"/>
                <a:cs typeface="Times New Roman" pitchFamily="18" charset="0"/>
              </a:rPr>
              <a:t>I pantaloni e la camicia sono nuovi.</a:t>
            </a:r>
            <a:r>
              <a:rPr lang="en-US" sz="8000" dirty="0">
                <a:latin typeface="Times New Roman" pitchFamily="18" charset="0"/>
                <a:cs typeface="Times New Roman" pitchFamily="18" charset="0"/>
              </a:rPr>
              <a:t>      The trousers and the shirt are new.</a:t>
            </a:r>
            <a:endParaRPr lang="it-IT" sz="8000" dirty="0">
              <a:latin typeface="Times New Roman" pitchFamily="18" charset="0"/>
              <a:cs typeface="Times New Roman" pitchFamily="18" charset="0"/>
            </a:endParaRPr>
          </a:p>
          <a:p>
            <a:r>
              <a:rPr lang="en-US" sz="8000" b="1" dirty="0">
                <a:latin typeface="Times New Roman" pitchFamily="18" charset="0"/>
                <a:cs typeface="Times New Roman" pitchFamily="18" charset="0"/>
              </a:rPr>
              <a:t>un </a:t>
            </a:r>
            <a:r>
              <a:rPr lang="en-US" sz="8000" b="1" dirty="0" err="1">
                <a:latin typeface="Times New Roman" pitchFamily="18" charset="0"/>
                <a:cs typeface="Times New Roman" pitchFamily="18" charset="0"/>
              </a:rPr>
              <a:t>vecchio</a:t>
            </a:r>
            <a:r>
              <a:rPr lang="en-US" sz="8000" b="1" dirty="0">
                <a:latin typeface="Times New Roman" pitchFamily="18" charset="0"/>
                <a:cs typeface="Times New Roman" pitchFamily="18" charset="0"/>
              </a:rPr>
              <a:t> </a:t>
            </a:r>
            <a:r>
              <a:rPr lang="en-US" sz="8000" b="1" dirty="0" err="1">
                <a:latin typeface="Times New Roman" pitchFamily="18" charset="0"/>
                <a:cs typeface="Times New Roman" pitchFamily="18" charset="0"/>
              </a:rPr>
              <a:t>amico</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an old [i.e. long-standing] friend</a:t>
            </a:r>
            <a:endParaRPr lang="en-US" sz="8000" b="1" dirty="0">
              <a:latin typeface="Times New Roman" pitchFamily="18" charset="0"/>
              <a:cs typeface="Times New Roman" pitchFamily="18" charset="0"/>
            </a:endParaRPr>
          </a:p>
          <a:p>
            <a:r>
              <a:rPr lang="en-US" sz="8000" b="1" dirty="0">
                <a:latin typeface="Times New Roman" pitchFamily="18" charset="0"/>
                <a:cs typeface="Times New Roman" pitchFamily="18" charset="0"/>
              </a:rPr>
              <a:t>un </a:t>
            </a:r>
            <a:r>
              <a:rPr lang="en-US" sz="8000" b="1" dirty="0" err="1">
                <a:latin typeface="Times New Roman" pitchFamily="18" charset="0"/>
                <a:cs typeface="Times New Roman" pitchFamily="18" charset="0"/>
              </a:rPr>
              <a:t>amico</a:t>
            </a:r>
            <a:r>
              <a:rPr lang="en-US" sz="8000" b="1" dirty="0">
                <a:latin typeface="Times New Roman" pitchFamily="18" charset="0"/>
                <a:cs typeface="Times New Roman" pitchFamily="18" charset="0"/>
              </a:rPr>
              <a:t> </a:t>
            </a:r>
            <a:r>
              <a:rPr lang="en-US" sz="8000" b="1" dirty="0" err="1">
                <a:latin typeface="Times New Roman" pitchFamily="18" charset="0"/>
                <a:cs typeface="Times New Roman" pitchFamily="18" charset="0"/>
              </a:rPr>
              <a:t>vecchio</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an old/elderly friend [i.e. a friend who is old]</a:t>
            </a:r>
            <a:endParaRPr lang="en-US" sz="8000" b="1" dirty="0">
              <a:latin typeface="Times New Roman" pitchFamily="18" charset="0"/>
              <a:cs typeface="Times New Roman" pitchFamily="18" charset="0"/>
            </a:endParaRPr>
          </a:p>
          <a:p>
            <a:r>
              <a:rPr lang="en-US" sz="8000" b="1" dirty="0">
                <a:latin typeface="Times New Roman" pitchFamily="18" charset="0"/>
                <a:cs typeface="Times New Roman" pitchFamily="18" charset="0"/>
              </a:rPr>
              <a:t>la </a:t>
            </a:r>
            <a:r>
              <a:rPr lang="en-US" sz="8000" b="1" dirty="0" err="1">
                <a:latin typeface="Times New Roman" pitchFamily="18" charset="0"/>
                <a:cs typeface="Times New Roman" pitchFamily="18" charset="0"/>
              </a:rPr>
              <a:t>povera</a:t>
            </a:r>
            <a:r>
              <a:rPr lang="en-US" sz="8000" b="1" dirty="0">
                <a:latin typeface="Times New Roman" pitchFamily="18" charset="0"/>
                <a:cs typeface="Times New Roman" pitchFamily="18" charset="0"/>
              </a:rPr>
              <a:t> donna                              </a:t>
            </a:r>
            <a:r>
              <a:rPr lang="en-US" sz="8000" dirty="0">
                <a:latin typeface="Times New Roman" pitchFamily="18" charset="0"/>
                <a:cs typeface="Times New Roman" pitchFamily="18" charset="0"/>
              </a:rPr>
              <a:t>the poor [i.e. unfortunate] woman</a:t>
            </a:r>
            <a:endParaRPr lang="en-US" sz="8000" b="1" dirty="0">
              <a:latin typeface="Times New Roman" pitchFamily="18" charset="0"/>
              <a:cs typeface="Times New Roman" pitchFamily="18" charset="0"/>
            </a:endParaRPr>
          </a:p>
          <a:p>
            <a:r>
              <a:rPr lang="en-US" sz="8000" b="1" dirty="0">
                <a:latin typeface="Times New Roman" pitchFamily="18" charset="0"/>
                <a:cs typeface="Times New Roman" pitchFamily="18" charset="0"/>
              </a:rPr>
              <a:t>la donna </a:t>
            </a:r>
            <a:r>
              <a:rPr lang="en-US" sz="8000" b="1" dirty="0" err="1">
                <a:latin typeface="Times New Roman" pitchFamily="18" charset="0"/>
                <a:cs typeface="Times New Roman" pitchFamily="18" charset="0"/>
              </a:rPr>
              <a:t>povera</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the poor woman [i.e. she has no money]</a:t>
            </a:r>
            <a:endParaRPr lang="en-US" sz="8000" b="1" dirty="0">
              <a:latin typeface="Times New Roman" pitchFamily="18" charset="0"/>
              <a:cs typeface="Times New Roman" pitchFamily="18" charset="0"/>
            </a:endParaRPr>
          </a:p>
          <a:p>
            <a:endParaRPr lang="en-US" sz="3800" dirty="0">
              <a:latin typeface="Times New Roman" pitchFamily="18" charset="0"/>
              <a:cs typeface="Times New Roman" pitchFamily="18" charset="0"/>
            </a:endParaRPr>
          </a:p>
          <a:p>
            <a:endParaRPr lang="en-US" sz="3800" dirty="0">
              <a:latin typeface="Times New Roman" pitchFamily="18" charset="0"/>
              <a:cs typeface="Times New Roman" pitchFamily="18" charset="0"/>
            </a:endParaRPr>
          </a:p>
          <a:p>
            <a:endParaRPr lang="en-US" dirty="0"/>
          </a:p>
          <a:p>
            <a:endParaRPr lang="it-IT" b="1" dirty="0"/>
          </a:p>
          <a:p>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dirty="0">
                <a:latin typeface="Times New Roman" pitchFamily="18" charset="0"/>
                <a:cs typeface="Times New Roman" pitchFamily="18" charset="0"/>
              </a:rPr>
              <a:t>The Demonstrative pronouns </a:t>
            </a:r>
            <a:r>
              <a:rPr lang="en-US" sz="3600" dirty="0" err="1">
                <a:latin typeface="Times New Roman" pitchFamily="18" charset="0"/>
                <a:cs typeface="Times New Roman" pitchFamily="18" charset="0"/>
              </a:rPr>
              <a:t>Questo</a:t>
            </a:r>
            <a:r>
              <a:rPr lang="en-US" sz="3600" dirty="0">
                <a:latin typeface="Times New Roman" pitchFamily="18" charset="0"/>
                <a:cs typeface="Times New Roman" pitchFamily="18" charset="0"/>
              </a:rPr>
              <a:t>, -a</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55000" lnSpcReduction="20000"/>
          </a:bodyPr>
          <a:lstStyle/>
          <a:p>
            <a:r>
              <a:rPr lang="en-US" sz="3300" dirty="0">
                <a:latin typeface="Times New Roman" pitchFamily="18" charset="0"/>
                <a:cs typeface="Times New Roman" pitchFamily="18" charset="0"/>
              </a:rPr>
              <a:t>The demonstrative pronouns </a:t>
            </a:r>
            <a:r>
              <a:rPr lang="en-US" sz="3300" b="1" dirty="0" err="1">
                <a:latin typeface="Times New Roman" pitchFamily="18" charset="0"/>
                <a:cs typeface="Times New Roman" pitchFamily="18" charset="0"/>
              </a:rPr>
              <a:t>questo</a:t>
            </a:r>
            <a:r>
              <a:rPr lang="en-US" sz="3300" b="1" dirty="0">
                <a:latin typeface="Times New Roman" pitchFamily="18" charset="0"/>
                <a:cs typeface="Times New Roman" pitchFamily="18" charset="0"/>
              </a:rPr>
              <a:t> (this “one”) and </a:t>
            </a:r>
            <a:r>
              <a:rPr lang="en-US" sz="3300" b="1" dirty="0" err="1">
                <a:latin typeface="Times New Roman" pitchFamily="18" charset="0"/>
                <a:cs typeface="Times New Roman" pitchFamily="18" charset="0"/>
              </a:rPr>
              <a:t>quello</a:t>
            </a:r>
            <a:r>
              <a:rPr lang="en-US" sz="3300" b="1" dirty="0">
                <a:latin typeface="Times New Roman" pitchFamily="18" charset="0"/>
                <a:cs typeface="Times New Roman" pitchFamily="18" charset="0"/>
              </a:rPr>
              <a:t> (that “one”), like their</a:t>
            </a:r>
            <a:r>
              <a:rPr lang="ar-EG" sz="3300" b="1" dirty="0">
                <a:latin typeface="Times New Roman" pitchFamily="18" charset="0"/>
                <a:cs typeface="Times New Roman" pitchFamily="18" charset="0"/>
              </a:rPr>
              <a:t> </a:t>
            </a:r>
            <a:r>
              <a:rPr lang="en-US" sz="3300" dirty="0">
                <a:latin typeface="Times New Roman" pitchFamily="18" charset="0"/>
                <a:cs typeface="Times New Roman" pitchFamily="18" charset="0"/>
              </a:rPr>
              <a:t>English counterparts, always precede the noun they refer to:</a:t>
            </a:r>
            <a:endParaRPr lang="en-US" sz="3300" b="1" dirty="0">
              <a:latin typeface="Times New Roman" pitchFamily="18" charset="0"/>
              <a:cs typeface="Times New Roman" pitchFamily="18" charset="0"/>
            </a:endParaRPr>
          </a:p>
          <a:p>
            <a:r>
              <a:rPr lang="en-US" sz="2900" b="1" dirty="0" err="1">
                <a:latin typeface="Times New Roman" pitchFamily="18" charset="0"/>
                <a:cs typeface="Times New Roman" pitchFamily="18" charset="0"/>
              </a:rPr>
              <a:t>questo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ragazzo</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this boy     ,   </a:t>
            </a:r>
            <a:r>
              <a:rPr lang="en-US" sz="2900" b="1" dirty="0" err="1">
                <a:latin typeface="Times New Roman" pitchFamily="18" charset="0"/>
                <a:cs typeface="Times New Roman" pitchFamily="18" charset="0"/>
              </a:rPr>
              <a:t>questi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ragazzi</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these boys</a:t>
            </a:r>
            <a:endParaRPr lang="en-US" sz="2900" b="1" dirty="0">
              <a:latin typeface="Times New Roman" pitchFamily="18" charset="0"/>
              <a:cs typeface="Times New Roman" pitchFamily="18" charset="0"/>
            </a:endParaRPr>
          </a:p>
          <a:p>
            <a:pPr>
              <a:buNone/>
            </a:pPr>
            <a:endParaRPr lang="en-US" sz="300" b="1" dirty="0">
              <a:latin typeface="Times New Roman" pitchFamily="18" charset="0"/>
              <a:cs typeface="Times New Roman" pitchFamily="18" charset="0"/>
            </a:endParaRPr>
          </a:p>
          <a:p>
            <a:r>
              <a:rPr lang="en-US" sz="2900" b="1" dirty="0" err="1">
                <a:latin typeface="Times New Roman" pitchFamily="18" charset="0"/>
                <a:cs typeface="Times New Roman" pitchFamily="18" charset="0"/>
              </a:rPr>
              <a:t>questa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ragazza</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this girl       ,  </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queste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ragazze</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these girls</a:t>
            </a:r>
            <a:endParaRPr lang="en-US" sz="2900" b="1" dirty="0">
              <a:latin typeface="Times New Roman" pitchFamily="18" charset="0"/>
              <a:cs typeface="Times New Roman" pitchFamily="18" charset="0"/>
            </a:endParaRPr>
          </a:p>
          <a:p>
            <a:r>
              <a:rPr lang="en-US" sz="2900" b="1" dirty="0" err="1">
                <a:latin typeface="Times New Roman" pitchFamily="18" charset="0"/>
                <a:cs typeface="Times New Roman" pitchFamily="18" charset="0"/>
              </a:rPr>
              <a:t>quel</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ragazzo</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that boy     ,   </a:t>
            </a:r>
            <a:r>
              <a:rPr lang="en-US" sz="2900" b="1" dirty="0" err="1">
                <a:latin typeface="Times New Roman" pitchFamily="18" charset="0"/>
                <a:cs typeface="Times New Roman" pitchFamily="18" charset="0"/>
              </a:rPr>
              <a:t>quei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ragazzi</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those boys</a:t>
            </a:r>
            <a:endParaRPr lang="en-US" sz="2900" b="1" dirty="0">
              <a:latin typeface="Times New Roman" pitchFamily="18" charset="0"/>
              <a:cs typeface="Times New Roman" pitchFamily="18" charset="0"/>
            </a:endParaRPr>
          </a:p>
          <a:p>
            <a:r>
              <a:rPr lang="en-US" sz="2900" b="1" dirty="0" err="1">
                <a:latin typeface="Times New Roman" pitchFamily="18" charset="0"/>
                <a:cs typeface="Times New Roman" pitchFamily="18" charset="0"/>
              </a:rPr>
              <a:t>quella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ragazza</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that girl      ,   </a:t>
            </a:r>
            <a:r>
              <a:rPr lang="en-US" sz="2900" b="1" dirty="0" err="1">
                <a:latin typeface="Times New Roman" pitchFamily="18" charset="0"/>
                <a:cs typeface="Times New Roman" pitchFamily="18" charset="0"/>
              </a:rPr>
              <a:t>quelle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ragazze</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those girls</a:t>
            </a:r>
            <a:endParaRPr lang="en-US" sz="2900" b="1" dirty="0">
              <a:latin typeface="Times New Roman" pitchFamily="18" charset="0"/>
              <a:cs typeface="Times New Roman" pitchFamily="18" charset="0"/>
            </a:endParaRPr>
          </a:p>
          <a:p>
            <a:r>
              <a:rPr lang="en-US" b="1" dirty="0">
                <a:latin typeface="Times New Roman" pitchFamily="18" charset="0"/>
                <a:cs typeface="Times New Roman" pitchFamily="18" charset="0"/>
              </a:rPr>
              <a:t>Questa è Anna.</a:t>
            </a:r>
            <a:r>
              <a:rPr lang="en-US" dirty="0">
                <a:latin typeface="Times New Roman" pitchFamily="18" charset="0"/>
                <a:cs typeface="Times New Roman" pitchFamily="18" charset="0"/>
              </a:rPr>
              <a:t>                  This is Anna.</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Questa è la tua stanza e quella è la </a:t>
            </a:r>
            <a:r>
              <a:rPr lang="en-US" b="1" dirty="0" err="1">
                <a:latin typeface="Times New Roman" pitchFamily="18" charset="0"/>
                <a:cs typeface="Times New Roman" pitchFamily="18" charset="0"/>
              </a:rPr>
              <a:t>mia</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This is your room and that one’s mine.</a:t>
            </a:r>
            <a:endParaRPr lang="en-US" b="1" dirty="0">
              <a:latin typeface="Times New Roman" pitchFamily="18" charset="0"/>
              <a:cs typeface="Times New Roman" pitchFamily="18" charset="0"/>
            </a:endParaRPr>
          </a:p>
          <a:p>
            <a:r>
              <a:rPr lang="en-US" b="1" dirty="0" err="1">
                <a:latin typeface="Times New Roman" pitchFamily="18" charset="0"/>
                <a:cs typeface="Times New Roman" pitchFamily="18" charset="0"/>
              </a:rPr>
              <a:t>Questi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sono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esercizi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These are the exercises.</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Quello è il nuovo computer.</a:t>
            </a:r>
            <a:r>
              <a:rPr lang="en-US" dirty="0">
                <a:latin typeface="Times New Roman" pitchFamily="18" charset="0"/>
                <a:cs typeface="Times New Roman" pitchFamily="18" charset="0"/>
              </a:rPr>
              <a:t>                                  That is the new computer.</a:t>
            </a:r>
            <a:endParaRPr lang="it-IT" b="1" dirty="0">
              <a:latin typeface="Times New Roman" pitchFamily="18" charset="0"/>
              <a:cs typeface="Times New Roman" pitchFamily="18" charset="0"/>
            </a:endParaRPr>
          </a:p>
          <a:p>
            <a:r>
              <a:rPr lang="en-US" b="1" dirty="0" err="1">
                <a:latin typeface="Times New Roman" pitchFamily="18" charset="0"/>
                <a:cs typeface="Times New Roman" pitchFamily="18" charset="0"/>
              </a:rPr>
              <a:t>Quelle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sono</a:t>
            </a:r>
            <a:r>
              <a:rPr lang="en-US" b="1" dirty="0">
                <a:latin typeface="Times New Roman" pitchFamily="18" charset="0"/>
                <a:cs typeface="Times New Roman" pitchFamily="18" charset="0"/>
              </a:rPr>
              <a:t> le </a:t>
            </a:r>
            <a:r>
              <a:rPr lang="en-US" b="1" dirty="0" err="1">
                <a:latin typeface="Times New Roman" pitchFamily="18" charset="0"/>
                <a:cs typeface="Times New Roman" pitchFamily="18" charset="0"/>
              </a:rPr>
              <a:t>Alpi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Those are the Alps.</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Questi biscotti sono buoni, ma </a:t>
            </a:r>
            <a:r>
              <a:rPr lang="en-US" b="1" dirty="0" err="1">
                <a:latin typeface="Times New Roman" pitchFamily="18" charset="0"/>
                <a:cs typeface="Times New Roman" pitchFamily="18" charset="0"/>
              </a:rPr>
              <a:t>preferisco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quelli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These biscuits are nice, but I prefer those.</a:t>
            </a:r>
            <a:endParaRPr lang="en-US" b="1" dirty="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 These pronouns (</a:t>
            </a:r>
            <a:r>
              <a:rPr lang="en-US" dirty="0" err="1">
                <a:latin typeface="Times New Roman" pitchFamily="18" charset="0"/>
                <a:cs typeface="Times New Roman" pitchFamily="18" charset="0"/>
              </a:rPr>
              <a:t>questo</a:t>
            </a:r>
            <a:r>
              <a:rPr lang="en-US" dirty="0">
                <a:latin typeface="Times New Roman" pitchFamily="18" charset="0"/>
                <a:cs typeface="Times New Roman" pitchFamily="18" charset="0"/>
              </a:rPr>
              <a:t>, -a ; </a:t>
            </a:r>
            <a:r>
              <a:rPr lang="en-US" dirty="0" err="1">
                <a:latin typeface="Times New Roman" pitchFamily="18" charset="0"/>
                <a:cs typeface="Times New Roman" pitchFamily="18" charset="0"/>
              </a:rPr>
              <a:t>quello</a:t>
            </a:r>
            <a:r>
              <a:rPr lang="en-US" dirty="0">
                <a:latin typeface="Times New Roman" pitchFamily="18" charset="0"/>
                <a:cs typeface="Times New Roman" pitchFamily="18" charset="0"/>
              </a:rPr>
              <a:t>, -a) used as adjectives. They agree with their names in gender and numbers.</a:t>
            </a:r>
          </a:p>
          <a:p>
            <a:endParaRPr lang="en-US" dirty="0"/>
          </a:p>
          <a:p>
            <a:endParaRPr lang="en-US" dirty="0"/>
          </a:p>
          <a:p>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Possessive adjectives and pronouns</a:t>
            </a:r>
            <a:endParaRPr lang="en-US" dirty="0"/>
          </a:p>
        </p:txBody>
      </p:sp>
      <p:sp>
        <p:nvSpPr>
          <p:cNvPr id="3" name="عنصر نائب للمحتوى 2"/>
          <p:cNvSpPr>
            <a:spLocks noGrp="1"/>
          </p:cNvSpPr>
          <p:nvPr>
            <p:ph idx="1"/>
          </p:nvPr>
        </p:nvSpPr>
        <p:spPr/>
        <p:txBody>
          <a:bodyPr>
            <a:normAutofit/>
          </a:bodyPr>
          <a:lstStyle/>
          <a:p>
            <a:r>
              <a:rPr lang="en-US" sz="2800" dirty="0">
                <a:latin typeface="Times New Roman" pitchFamily="18" charset="0"/>
                <a:cs typeface="Times New Roman" pitchFamily="18" charset="0"/>
              </a:rPr>
              <a:t>The forms of the possessive adjectives (‘my’, ‘your’, etc.) are as follows:</a:t>
            </a:r>
          </a:p>
          <a:p>
            <a:pPr>
              <a:buNone/>
            </a:pPr>
            <a:endParaRPr lang="en-US" sz="1900" b="1" i="1" dirty="0">
              <a:latin typeface="Times New Roman" pitchFamily="18" charset="0"/>
              <a:cs typeface="Times New Roman" pitchFamily="18" charset="0"/>
            </a:endParaRPr>
          </a:p>
          <a:p>
            <a:pPr>
              <a:buNone/>
            </a:pPr>
            <a:r>
              <a:rPr lang="en-US" sz="1900" b="1" i="1" dirty="0">
                <a:latin typeface="Times New Roman" pitchFamily="18" charset="0"/>
                <a:cs typeface="Times New Roman" pitchFamily="18" charset="0"/>
              </a:rPr>
              <a:t>Masculine Sing.    Masculine plu.   </a:t>
            </a:r>
            <a:r>
              <a:rPr lang="en-US" sz="2000" b="1" i="1" dirty="0"/>
              <a:t>Feminine sing.      </a:t>
            </a:r>
            <a:r>
              <a:rPr lang="en-US" sz="2000" b="1" i="1" dirty="0">
                <a:latin typeface="Times New Roman" pitchFamily="18" charset="0"/>
                <a:cs typeface="Times New Roman" pitchFamily="18" charset="0"/>
              </a:rPr>
              <a:t>Feminine plu.</a:t>
            </a:r>
          </a:p>
          <a:p>
            <a:pPr>
              <a:buNone/>
            </a:pPr>
            <a:r>
              <a:rPr lang="en-US" sz="1900" b="1" dirty="0">
                <a:latin typeface="Times New Roman" pitchFamily="18" charset="0"/>
                <a:cs typeface="Times New Roman" pitchFamily="18" charset="0"/>
              </a:rPr>
              <a:t>         Mio                         </a:t>
            </a:r>
            <a:r>
              <a:rPr lang="en-US" sz="1900" b="1" dirty="0" err="1">
                <a:latin typeface="Times New Roman" pitchFamily="18" charset="0"/>
                <a:cs typeface="Times New Roman" pitchFamily="18" charset="0"/>
              </a:rPr>
              <a:t>miei</a:t>
            </a:r>
            <a:r>
              <a:rPr lang="en-US" sz="1900" b="1" dirty="0">
                <a:latin typeface="Times New Roman" pitchFamily="18" charset="0"/>
                <a:cs typeface="Times New Roman" pitchFamily="18" charset="0"/>
              </a:rPr>
              <a:t>*                        </a:t>
            </a:r>
            <a:r>
              <a:rPr lang="en-US" sz="1800" b="1" dirty="0" err="1"/>
              <a:t>mia</a:t>
            </a:r>
            <a:r>
              <a:rPr lang="en-US" sz="1800" b="1" dirty="0"/>
              <a:t>                      </a:t>
            </a:r>
            <a:r>
              <a:rPr lang="en-US" sz="1800" b="1" dirty="0" err="1"/>
              <a:t>mie</a:t>
            </a:r>
            <a:r>
              <a:rPr lang="en-US" sz="1800" b="1" dirty="0"/>
              <a:t>                     </a:t>
            </a:r>
            <a:r>
              <a:rPr lang="en-US" sz="2000" dirty="0"/>
              <a:t>my</a:t>
            </a:r>
          </a:p>
          <a:p>
            <a:pPr>
              <a:buNone/>
            </a:pP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Tuo</a:t>
            </a: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tuoi</a:t>
            </a:r>
            <a:r>
              <a:rPr lang="en-US" sz="1900" b="1" dirty="0">
                <a:latin typeface="Times New Roman" pitchFamily="18" charset="0"/>
                <a:cs typeface="Times New Roman" pitchFamily="18" charset="0"/>
              </a:rPr>
              <a:t>*                         </a:t>
            </a:r>
            <a:r>
              <a:rPr lang="en-US" sz="2000" b="1" dirty="0" err="1"/>
              <a:t>tua</a:t>
            </a:r>
            <a:r>
              <a:rPr lang="en-US" sz="2000" b="1" dirty="0"/>
              <a:t>                     </a:t>
            </a:r>
            <a:r>
              <a:rPr lang="en-US" sz="2000" b="1" dirty="0" err="1"/>
              <a:t>tue</a:t>
            </a:r>
            <a:r>
              <a:rPr lang="en-US" sz="2000" b="1" dirty="0"/>
              <a:t>                 </a:t>
            </a:r>
            <a:r>
              <a:rPr lang="en-US" sz="1800" dirty="0"/>
              <a:t>your</a:t>
            </a:r>
            <a:endParaRPr lang="en-US" sz="1900" b="1" dirty="0">
              <a:latin typeface="Times New Roman" pitchFamily="18" charset="0"/>
              <a:cs typeface="Times New Roman" pitchFamily="18" charset="0"/>
            </a:endParaRPr>
          </a:p>
          <a:p>
            <a:pPr>
              <a:buNone/>
            </a:pP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Suo</a:t>
            </a: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suoi</a:t>
            </a:r>
            <a:r>
              <a:rPr lang="en-US" sz="1900" b="1" dirty="0">
                <a:latin typeface="Times New Roman" pitchFamily="18" charset="0"/>
                <a:cs typeface="Times New Roman" pitchFamily="18" charset="0"/>
              </a:rPr>
              <a:t>*                         </a:t>
            </a:r>
            <a:r>
              <a:rPr lang="en-US" sz="1800" b="1" dirty="0" err="1"/>
              <a:t>sua</a:t>
            </a:r>
            <a:r>
              <a:rPr lang="en-US" sz="1800" b="1" dirty="0"/>
              <a:t>                       sue        </a:t>
            </a:r>
            <a:r>
              <a:rPr lang="en-US" sz="2000" dirty="0"/>
              <a:t>his/her/its</a:t>
            </a:r>
            <a:endParaRPr lang="en-US" sz="1900" b="1" dirty="0">
              <a:latin typeface="Times New Roman" pitchFamily="18" charset="0"/>
              <a:cs typeface="Times New Roman" pitchFamily="18" charset="0"/>
            </a:endParaRPr>
          </a:p>
          <a:p>
            <a:pPr>
              <a:buNone/>
            </a:pP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Nostro</a:t>
            </a: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nostri</a:t>
            </a:r>
            <a:r>
              <a:rPr lang="en-US" sz="1900" b="1" dirty="0">
                <a:latin typeface="Times New Roman" pitchFamily="18" charset="0"/>
                <a:cs typeface="Times New Roman" pitchFamily="18" charset="0"/>
              </a:rPr>
              <a:t>                        </a:t>
            </a:r>
            <a:r>
              <a:rPr lang="en-US" sz="2000" b="1" dirty="0"/>
              <a:t>nostra               </a:t>
            </a:r>
            <a:r>
              <a:rPr lang="en-US" sz="2000" b="1" dirty="0" err="1"/>
              <a:t>nostre</a:t>
            </a:r>
            <a:r>
              <a:rPr lang="en-US" sz="2000" b="1" dirty="0"/>
              <a:t>            </a:t>
            </a:r>
            <a:r>
              <a:rPr lang="en-US" sz="1800" dirty="0"/>
              <a:t>our</a:t>
            </a:r>
            <a:endParaRPr lang="en-US" sz="1900" b="1" dirty="0">
              <a:latin typeface="Times New Roman" pitchFamily="18" charset="0"/>
              <a:cs typeface="Times New Roman" pitchFamily="18" charset="0"/>
            </a:endParaRPr>
          </a:p>
          <a:p>
            <a:pPr>
              <a:buNone/>
            </a:pP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Vostro</a:t>
            </a:r>
            <a:r>
              <a:rPr lang="en-US" sz="1900" b="1" dirty="0">
                <a:latin typeface="Times New Roman" pitchFamily="18" charset="0"/>
                <a:cs typeface="Times New Roman" pitchFamily="18" charset="0"/>
              </a:rPr>
              <a:t>                    </a:t>
            </a:r>
            <a:r>
              <a:rPr lang="en-US" sz="1900" b="1" dirty="0" err="1">
                <a:latin typeface="Times New Roman" pitchFamily="18" charset="0"/>
                <a:cs typeface="Times New Roman" pitchFamily="18" charset="0"/>
              </a:rPr>
              <a:t>vostri</a:t>
            </a:r>
            <a:r>
              <a:rPr lang="en-US" sz="1900" b="1" dirty="0">
                <a:latin typeface="Times New Roman" pitchFamily="18" charset="0"/>
                <a:cs typeface="Times New Roman" pitchFamily="18" charset="0"/>
              </a:rPr>
              <a:t>                        </a:t>
            </a:r>
            <a:r>
              <a:rPr lang="en-US" sz="1800" b="1" dirty="0" err="1"/>
              <a:t>vostra</a:t>
            </a:r>
            <a:r>
              <a:rPr lang="en-US" sz="1800" b="1" dirty="0"/>
              <a:t>                   </a:t>
            </a:r>
            <a:r>
              <a:rPr lang="en-US" sz="1800" b="1" dirty="0" err="1"/>
              <a:t>vostre</a:t>
            </a:r>
            <a:r>
              <a:rPr lang="en-US" sz="1800" b="1" dirty="0"/>
              <a:t>               </a:t>
            </a:r>
            <a:r>
              <a:rPr lang="en-US" sz="2000" dirty="0"/>
              <a:t>your</a:t>
            </a:r>
            <a:endParaRPr lang="en-US" sz="1900" b="1" dirty="0">
              <a:latin typeface="Times New Roman" pitchFamily="18" charset="0"/>
              <a:cs typeface="Times New Roman" pitchFamily="18" charset="0"/>
            </a:endParaRPr>
          </a:p>
          <a:p>
            <a:pPr>
              <a:buNone/>
            </a:pP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loro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loro</a:t>
            </a:r>
            <a:r>
              <a:rPr lang="en-US" sz="1800" b="1" dirty="0">
                <a:latin typeface="Times New Roman" pitchFamily="18" charset="0"/>
                <a:cs typeface="Times New Roman" pitchFamily="18" charset="0"/>
              </a:rPr>
              <a:t>**</a:t>
            </a:r>
            <a:r>
              <a:rPr lang="en-US" sz="1800" i="1" dirty="0">
                <a:latin typeface="Times New Roman" pitchFamily="18" charset="0"/>
                <a:cs typeface="Times New Roman" pitchFamily="18" charset="0"/>
              </a:rPr>
              <a:t>                          </a:t>
            </a:r>
            <a:r>
              <a:rPr lang="en-US" sz="1800" b="1" dirty="0" err="1"/>
              <a:t>loro</a:t>
            </a:r>
            <a:r>
              <a:rPr lang="en-US" sz="1800" b="1" dirty="0"/>
              <a:t>**                  </a:t>
            </a:r>
            <a:r>
              <a:rPr lang="en-US" sz="1800" b="1" dirty="0" err="1"/>
              <a:t>loro</a:t>
            </a:r>
            <a:r>
              <a:rPr lang="en-US" sz="1800" b="1" dirty="0"/>
              <a:t>                   </a:t>
            </a:r>
            <a:r>
              <a:rPr lang="en-US" sz="1800" dirty="0"/>
              <a:t>their</a:t>
            </a:r>
            <a:endParaRPr lang="en-US" sz="1800" b="1" dirty="0">
              <a:latin typeface="Times New Roman" pitchFamily="18" charset="0"/>
              <a:cs typeface="Times New Roman" pitchFamily="18" charset="0"/>
            </a:endParaRPr>
          </a:p>
          <a:p>
            <a:pPr>
              <a:buNone/>
            </a:pPr>
            <a:endParaRPr lang="en-US" sz="1800" b="1" i="1" dirty="0"/>
          </a:p>
          <a:p>
            <a:pPr>
              <a:buNone/>
            </a:pPr>
            <a:endParaRPr lang="en-US" sz="1800" i="1" dirty="0">
              <a:latin typeface="Times New Roman" pitchFamily="18" charset="0"/>
              <a:cs typeface="Times New Roman" pitchFamily="18" charset="0"/>
            </a:endParaRPr>
          </a:p>
          <a:p>
            <a:endParaRPr lang="en-US" sz="1800" i="1" dirty="0">
              <a:latin typeface="Times New Roman" pitchFamily="18" charset="0"/>
              <a:cs typeface="Times New Roman" pitchFamily="18" charset="0"/>
            </a:endParaRPr>
          </a:p>
          <a:p>
            <a:endParaRPr lang="en-US" b="1" dirty="0"/>
          </a:p>
          <a:p>
            <a:endParaRPr lang="en-US" b="1" dirty="0"/>
          </a:p>
          <a:p>
            <a:endParaRPr lang="en-US" b="1" dirty="0"/>
          </a:p>
          <a:p>
            <a:endParaRPr lang="en-US"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Notes on Possessive adjectives and pronouns</a:t>
            </a:r>
            <a:r>
              <a:rPr lang="en-US" dirty="0"/>
              <a:t> </a:t>
            </a:r>
          </a:p>
        </p:txBody>
      </p:sp>
      <p:sp>
        <p:nvSpPr>
          <p:cNvPr id="3" name="عنصر نائب للمحتوى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Possessive adjectives are always used before the noun they refer to. Unlike in English, they are always preceded by the article, and they must agree with the owned object, not with the owner:</a:t>
            </a:r>
            <a:endParaRPr lang="en-US" sz="2000" dirty="0">
              <a:latin typeface="Times New Roman" pitchFamily="18" charset="0"/>
              <a:cs typeface="Times New Roman" pitchFamily="18" charset="0"/>
            </a:endParaRPr>
          </a:p>
          <a:p>
            <a:r>
              <a:rPr lang="it-IT" b="1" dirty="0">
                <a:latin typeface="Times New Roman" pitchFamily="18" charset="0"/>
                <a:cs typeface="Times New Roman" pitchFamily="18" charset="0"/>
              </a:rPr>
              <a:t>Luisa e </a:t>
            </a:r>
            <a:r>
              <a:rPr lang="it-IT" b="1" i="1" dirty="0">
                <a:latin typeface="Times New Roman" pitchFamily="18" charset="0"/>
                <a:cs typeface="Times New Roman" pitchFamily="18" charset="0"/>
              </a:rPr>
              <a:t>i suoi fratelli [mp]</a:t>
            </a:r>
            <a:r>
              <a:rPr lang="en-US" dirty="0">
                <a:latin typeface="Times New Roman" pitchFamily="18" charset="0"/>
                <a:cs typeface="Times New Roman" pitchFamily="18" charset="0"/>
              </a:rPr>
              <a:t>                  Luisa and her brothers</a:t>
            </a:r>
            <a:endParaRPr lang="it-IT" b="1" i="1" dirty="0">
              <a:latin typeface="Times New Roman" pitchFamily="18" charset="0"/>
              <a:cs typeface="Times New Roman" pitchFamily="18" charset="0"/>
            </a:endParaRPr>
          </a:p>
          <a:p>
            <a:r>
              <a:rPr lang="it-IT" b="1" dirty="0">
                <a:latin typeface="Times New Roman" pitchFamily="18" charset="0"/>
                <a:cs typeface="Times New Roman" pitchFamily="18" charset="0"/>
              </a:rPr>
              <a:t>Carlo e </a:t>
            </a:r>
            <a:r>
              <a:rPr lang="it-IT" b="1" i="1" dirty="0">
                <a:latin typeface="Times New Roman" pitchFamily="18" charset="0"/>
                <a:cs typeface="Times New Roman" pitchFamily="18" charset="0"/>
              </a:rPr>
              <a:t>le sue sorelle [fp]</a:t>
            </a:r>
            <a:r>
              <a:rPr lang="en-US" dirty="0">
                <a:latin typeface="Times New Roman" pitchFamily="18" charset="0"/>
                <a:cs typeface="Times New Roman" pitchFamily="18" charset="0"/>
              </a:rPr>
              <a:t>                    Carlo and his sisters </a:t>
            </a:r>
            <a:endParaRPr lang="it-IT" b="1" i="1" dirty="0">
              <a:latin typeface="Times New Roman" pitchFamily="18" charset="0"/>
              <a:cs typeface="Times New Roman" pitchFamily="18" charset="0"/>
            </a:endParaRPr>
          </a:p>
          <a:p>
            <a:r>
              <a:rPr lang="it-IT" b="1" dirty="0">
                <a:latin typeface="Times New Roman" pitchFamily="18" charset="0"/>
                <a:cs typeface="Times New Roman" pitchFamily="18" charset="0"/>
              </a:rPr>
              <a:t>Livia e </a:t>
            </a:r>
            <a:r>
              <a:rPr lang="it-IT" b="1" i="1" dirty="0">
                <a:latin typeface="Times New Roman" pitchFamily="18" charset="0"/>
                <a:cs typeface="Times New Roman" pitchFamily="18" charset="0"/>
              </a:rPr>
              <a:t>il suo amico [ms]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Livia</a:t>
            </a:r>
            <a:r>
              <a:rPr lang="en-US" dirty="0">
                <a:latin typeface="Times New Roman" pitchFamily="18" charset="0"/>
                <a:cs typeface="Times New Roman" pitchFamily="18" charset="0"/>
              </a:rPr>
              <a:t> and her (male) friend</a:t>
            </a:r>
            <a:endParaRPr lang="it-IT" b="1" i="1" dirty="0">
              <a:latin typeface="Times New Roman" pitchFamily="18" charset="0"/>
              <a:cs typeface="Times New Roman" pitchFamily="18" charset="0"/>
            </a:endParaRPr>
          </a:p>
          <a:p>
            <a:r>
              <a:rPr lang="it-IT" b="1" dirty="0">
                <a:latin typeface="Times New Roman" pitchFamily="18" charset="0"/>
                <a:cs typeface="Times New Roman" pitchFamily="18" charset="0"/>
              </a:rPr>
              <a:t>Ettore e </a:t>
            </a:r>
            <a:r>
              <a:rPr lang="it-IT" b="1" i="1" dirty="0">
                <a:latin typeface="Times New Roman" pitchFamily="18" charset="0"/>
                <a:cs typeface="Times New Roman" pitchFamily="18" charset="0"/>
              </a:rPr>
              <a:t>la sua amica [fs]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Ettore</a:t>
            </a:r>
            <a:r>
              <a:rPr lang="en-US" dirty="0">
                <a:latin typeface="Times New Roman" pitchFamily="18" charset="0"/>
                <a:cs typeface="Times New Roman" pitchFamily="18" charset="0"/>
              </a:rPr>
              <a:t> and his (female) friend</a:t>
            </a:r>
            <a:endParaRPr lang="it-IT" b="1" i="1" dirty="0">
              <a:latin typeface="Times New Roman" pitchFamily="18" charset="0"/>
              <a:cs typeface="Times New Roman" pitchFamily="18" charset="0"/>
            </a:endParaRPr>
          </a:p>
          <a:p>
            <a:r>
              <a:rPr lang="en-US" b="1" i="1" dirty="0">
                <a:latin typeface="Times New Roman" pitchFamily="18" charset="0"/>
                <a:cs typeface="Times New Roman" pitchFamily="18" charset="0"/>
              </a:rPr>
              <a:t>la </a:t>
            </a:r>
            <a:r>
              <a:rPr lang="en-US" b="1" i="1" dirty="0" err="1">
                <a:latin typeface="Times New Roman" pitchFamily="18" charset="0"/>
                <a:cs typeface="Times New Roman" pitchFamily="18" charset="0"/>
              </a:rPr>
              <a:t>mia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lettera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fs</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my letter</a:t>
            </a:r>
            <a:endParaRPr lang="en-US" b="1" i="1" dirty="0">
              <a:latin typeface="Times New Roman" pitchFamily="18" charset="0"/>
              <a:cs typeface="Times New Roman" pitchFamily="18" charset="0"/>
            </a:endParaRPr>
          </a:p>
          <a:p>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tuoi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libri</a:t>
            </a:r>
            <a:r>
              <a:rPr lang="en-US" b="1" i="1" dirty="0">
                <a:latin typeface="Times New Roman" pitchFamily="18" charset="0"/>
                <a:cs typeface="Times New Roman" pitchFamily="18" charset="0"/>
              </a:rPr>
              <a:t> [mp]</a:t>
            </a:r>
            <a:r>
              <a:rPr lang="en-US" dirty="0">
                <a:latin typeface="Times New Roman" pitchFamily="18" charset="0"/>
                <a:cs typeface="Times New Roman" pitchFamily="18" charset="0"/>
              </a:rPr>
              <a:t>                                     your books</a:t>
            </a:r>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la nostra </a:t>
            </a:r>
            <a:r>
              <a:rPr lang="en-US" b="1" i="1" dirty="0" err="1">
                <a:latin typeface="Times New Roman" pitchFamily="18" charset="0"/>
                <a:cs typeface="Times New Roman" pitchFamily="18" charset="0"/>
              </a:rPr>
              <a:t>scuola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fs</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our school</a:t>
            </a:r>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le </a:t>
            </a:r>
            <a:r>
              <a:rPr lang="en-US" b="1" i="1" dirty="0" err="1">
                <a:latin typeface="Times New Roman" pitchFamily="18" charset="0"/>
                <a:cs typeface="Times New Roman" pitchFamily="18" charset="0"/>
              </a:rPr>
              <a:t>vostre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idee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fp</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your ideas</a:t>
            </a:r>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la </a:t>
            </a:r>
            <a:r>
              <a:rPr lang="en-US" b="1" i="1" dirty="0" err="1">
                <a:latin typeface="Times New Roman" pitchFamily="18" charset="0"/>
                <a:cs typeface="Times New Roman" pitchFamily="18" charset="0"/>
              </a:rPr>
              <a:t>loro</a:t>
            </a:r>
            <a:r>
              <a:rPr lang="en-US" b="1" i="1" dirty="0">
                <a:latin typeface="Times New Roman" pitchFamily="18" charset="0"/>
                <a:cs typeface="Times New Roman" pitchFamily="18" charset="0"/>
              </a:rPr>
              <a:t> stanza [</a:t>
            </a:r>
            <a:r>
              <a:rPr lang="en-US" b="1" i="1" dirty="0" err="1">
                <a:latin typeface="Times New Roman" pitchFamily="18" charset="0"/>
                <a:cs typeface="Times New Roman" pitchFamily="18" charset="0"/>
              </a:rPr>
              <a:t>fs</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their room</a:t>
            </a:r>
            <a:endParaRPr lang="en-US" b="1" i="1" dirty="0">
              <a:latin typeface="Times New Roman" pitchFamily="18" charset="0"/>
              <a:cs typeface="Times New Roman" pitchFamily="18" charset="0"/>
            </a:endParaRPr>
          </a:p>
          <a:p>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loro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genitori</a:t>
            </a:r>
            <a:r>
              <a:rPr lang="en-US" b="1" i="1" dirty="0">
                <a:latin typeface="Times New Roman" pitchFamily="18" charset="0"/>
                <a:cs typeface="Times New Roman" pitchFamily="18" charset="0"/>
              </a:rPr>
              <a:t> [mp]</a:t>
            </a:r>
            <a:r>
              <a:rPr lang="en-US" dirty="0">
                <a:latin typeface="Times New Roman" pitchFamily="18" charset="0"/>
                <a:cs typeface="Times New Roman" pitchFamily="18" charset="0"/>
              </a:rPr>
              <a:t>                               their parents</a:t>
            </a:r>
          </a:p>
          <a:p>
            <a:endParaRPr lang="en-US" b="1" i="1"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Notes on Possessive adjectives and pronouns</a:t>
            </a:r>
            <a:r>
              <a:rPr lang="en-US" sz="3600" dirty="0"/>
              <a:t> </a:t>
            </a:r>
            <a:endParaRPr lang="en-US" dirty="0"/>
          </a:p>
        </p:txBody>
      </p:sp>
      <p:sp>
        <p:nvSpPr>
          <p:cNvPr id="3" name="عنصر نائب للمحتوى 2"/>
          <p:cNvSpPr>
            <a:spLocks noGrp="1"/>
          </p:cNvSpPr>
          <p:nvPr>
            <p:ph idx="1"/>
          </p:nvPr>
        </p:nvSpPr>
        <p:spPr/>
        <p:txBody>
          <a:bodyPr>
            <a:normAutofit fontScale="92500" lnSpcReduction="20000"/>
          </a:bodyPr>
          <a:lstStyle/>
          <a:p>
            <a:r>
              <a:rPr lang="en-US" sz="2400" dirty="0">
                <a:latin typeface="Times New Roman" pitchFamily="18" charset="0"/>
                <a:cs typeface="Times New Roman" pitchFamily="18" charset="0"/>
              </a:rPr>
              <a:t>When </a:t>
            </a:r>
            <a:r>
              <a:rPr lang="en-US" sz="2400" dirty="0" err="1">
                <a:latin typeface="Times New Roman" pitchFamily="18" charset="0"/>
                <a:cs typeface="Times New Roman" pitchFamily="18" charset="0"/>
              </a:rPr>
              <a:t>mio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nostro</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vostro</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not </a:t>
            </a:r>
            <a:r>
              <a:rPr lang="en-US" sz="2400" i="1" dirty="0" err="1">
                <a:latin typeface="Times New Roman" pitchFamily="18" charset="0"/>
                <a:cs typeface="Times New Roman" pitchFamily="18" charset="0"/>
              </a:rPr>
              <a:t>loro</a:t>
            </a:r>
            <a:r>
              <a:rPr lang="en-US" sz="2400" i="1" dirty="0">
                <a:latin typeface="Times New Roman" pitchFamily="18" charset="0"/>
                <a:cs typeface="Times New Roman" pitchFamily="18" charset="0"/>
              </a:rPr>
              <a:t>) are used with a noun </a:t>
            </a:r>
            <a:r>
              <a:rPr lang="en-US" sz="2400" dirty="0">
                <a:latin typeface="Times New Roman" pitchFamily="18" charset="0"/>
                <a:cs typeface="Times New Roman" pitchFamily="18" charset="0"/>
              </a:rPr>
              <a:t>denoting family relationship (e.g. </a:t>
            </a:r>
            <a:r>
              <a:rPr lang="en-US" sz="2400" dirty="0" err="1">
                <a:latin typeface="Times New Roman" pitchFamily="18" charset="0"/>
                <a:cs typeface="Times New Roman" pitchFamily="18" charset="0"/>
              </a:rPr>
              <a:t>fratello</a:t>
            </a:r>
            <a:r>
              <a:rPr lang="en-US" sz="2400" dirty="0">
                <a:latin typeface="Times New Roman" pitchFamily="18" charset="0"/>
                <a:cs typeface="Times New Roman" pitchFamily="18" charset="0"/>
              </a:rPr>
              <a:t> (brother), </a:t>
            </a:r>
            <a:r>
              <a:rPr lang="en-US" sz="2400" dirty="0" err="1">
                <a:latin typeface="Times New Roman" pitchFamily="18" charset="0"/>
                <a:cs typeface="Times New Roman" pitchFamily="18" charset="0"/>
              </a:rPr>
              <a:t>sorella</a:t>
            </a:r>
            <a:r>
              <a:rPr lang="en-US" sz="2400" dirty="0">
                <a:latin typeface="Times New Roman" pitchFamily="18" charset="0"/>
                <a:cs typeface="Times New Roman" pitchFamily="18" charset="0"/>
              </a:rPr>
              <a:t> (sister), padre (father), </a:t>
            </a:r>
            <a:r>
              <a:rPr lang="en-US" sz="2400" dirty="0" err="1">
                <a:latin typeface="Times New Roman" pitchFamily="18" charset="0"/>
                <a:cs typeface="Times New Roman" pitchFamily="18" charset="0"/>
              </a:rPr>
              <a:t>madre</a:t>
            </a:r>
            <a:r>
              <a:rPr lang="en-US" sz="2400" dirty="0">
                <a:latin typeface="Times New Roman" pitchFamily="18" charset="0"/>
                <a:cs typeface="Times New Roman" pitchFamily="18" charset="0"/>
              </a:rPr>
              <a:t> (mother) ) in the singular they are </a:t>
            </a:r>
            <a:r>
              <a:rPr lang="en-US" sz="2400" i="1" dirty="0">
                <a:latin typeface="Times New Roman" pitchFamily="18" charset="0"/>
                <a:cs typeface="Times New Roman" pitchFamily="18" charset="0"/>
              </a:rPr>
              <a:t>not preceded by the definite </a:t>
            </a:r>
            <a:r>
              <a:rPr lang="en-US" sz="2400" dirty="0">
                <a:latin typeface="Times New Roman" pitchFamily="18" charset="0"/>
                <a:cs typeface="Times New Roman" pitchFamily="18" charset="0"/>
              </a:rPr>
              <a:t>article:</a:t>
            </a:r>
          </a:p>
          <a:p>
            <a:pPr>
              <a:buNone/>
            </a:pP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mio</a:t>
            </a:r>
            <a:r>
              <a:rPr lang="en-US" sz="2400" b="1" dirty="0">
                <a:latin typeface="Times New Roman" pitchFamily="18" charset="0"/>
                <a:cs typeface="Times New Roman" pitchFamily="18" charset="0"/>
              </a:rPr>
              <a:t> padre,  </a:t>
            </a:r>
            <a:r>
              <a:rPr lang="en-US" sz="2400" b="1" dirty="0" err="1">
                <a:latin typeface="Times New Roman" pitchFamily="18" charset="0"/>
                <a:cs typeface="Times New Roman" pitchFamily="18" charset="0"/>
              </a:rPr>
              <a:t>tua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madre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fratello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zia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tuoi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fratelli</a:t>
            </a:r>
            <a:r>
              <a:rPr lang="en-US" sz="2400" b="1" dirty="0">
                <a:latin typeface="Times New Roman" pitchFamily="18" charset="0"/>
                <a:cs typeface="Times New Roman" pitchFamily="18" charset="0"/>
              </a:rPr>
              <a:t> </a:t>
            </a:r>
            <a:r>
              <a:rPr lang="en-US" sz="1900" b="1" dirty="0">
                <a:latin typeface="Times New Roman" pitchFamily="18" charset="0"/>
                <a:cs typeface="Times New Roman" pitchFamily="18" charset="0"/>
              </a:rPr>
              <a:t>[pl.]</a:t>
            </a:r>
            <a:r>
              <a:rPr lang="en-US" sz="2400" b="1" dirty="0">
                <a:latin typeface="Times New Roman" pitchFamily="18" charset="0"/>
                <a:cs typeface="Times New Roman" pitchFamily="18" charset="0"/>
              </a:rPr>
              <a:t>,   le sue </a:t>
            </a:r>
            <a:r>
              <a:rPr lang="en-US" sz="2400" b="1" dirty="0" err="1">
                <a:latin typeface="Times New Roman" pitchFamily="18" charset="0"/>
                <a:cs typeface="Times New Roman" pitchFamily="18" charset="0"/>
              </a:rPr>
              <a:t>zie</a:t>
            </a:r>
            <a:r>
              <a:rPr lang="en-US" sz="2400" b="1" dirty="0">
                <a:latin typeface="Times New Roman" pitchFamily="18" charset="0"/>
                <a:cs typeface="Times New Roman" pitchFamily="18" charset="0"/>
              </a:rPr>
              <a:t> </a:t>
            </a:r>
            <a:r>
              <a:rPr lang="en-US" sz="1900" b="1" dirty="0">
                <a:latin typeface="Times New Roman" pitchFamily="18" charset="0"/>
                <a:cs typeface="Times New Roman" pitchFamily="18" charset="0"/>
              </a:rPr>
              <a:t>[pl.]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loro</a:t>
            </a:r>
            <a:r>
              <a:rPr lang="en-US" sz="2400" b="1" dirty="0">
                <a:latin typeface="Times New Roman" pitchFamily="18" charset="0"/>
                <a:cs typeface="Times New Roman" pitchFamily="18" charset="0"/>
              </a:rPr>
              <a:t> padre.</a:t>
            </a:r>
          </a:p>
          <a:p>
            <a:r>
              <a:rPr lang="en-US" sz="2400" dirty="0">
                <a:latin typeface="Times New Roman" pitchFamily="18" charset="0"/>
                <a:cs typeface="Times New Roman" pitchFamily="18" charset="0"/>
              </a:rPr>
              <a:t>The forms of the possessive pronouns (‘mine’, ‘yours’, etc.) are the same as those of the possessive adjectives, and are always preceded by the definite article:</a:t>
            </a:r>
          </a:p>
          <a:p>
            <a:r>
              <a:rPr lang="en-US" sz="2400" b="1" i="1" dirty="0">
                <a:latin typeface="Times New Roman" pitchFamily="18" charset="0"/>
                <a:cs typeface="Times New Roman" pitchFamily="18" charset="0"/>
              </a:rPr>
              <a:t>Masculine Sing.</a:t>
            </a:r>
            <a:r>
              <a:rPr lang="en-US" sz="2400" i="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mio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nostro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vostro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loro</a:t>
            </a:r>
            <a:r>
              <a:rPr lang="en-US" sz="2400" b="1" dirty="0">
                <a:latin typeface="Times New Roman" pitchFamily="18" charset="0"/>
                <a:cs typeface="Times New Roman" pitchFamily="18" charset="0"/>
              </a:rPr>
              <a:t>).</a:t>
            </a:r>
          </a:p>
          <a:p>
            <a:r>
              <a:rPr lang="en-US" sz="2400" b="1" i="1" dirty="0">
                <a:latin typeface="Times New Roman" pitchFamily="18" charset="0"/>
                <a:cs typeface="Times New Roman" pitchFamily="18" charset="0"/>
              </a:rPr>
              <a:t>Masculine </a:t>
            </a:r>
            <a:r>
              <a:rPr lang="en-US" sz="2400" b="1" i="1" dirty="0" err="1">
                <a:latin typeface="Times New Roman" pitchFamily="18" charset="0"/>
                <a:cs typeface="Times New Roman" pitchFamily="18" charset="0"/>
              </a:rPr>
              <a:t>Plur</a:t>
            </a:r>
            <a:r>
              <a:rPr lang="en-US" sz="2400" b="1" i="1" dirty="0">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miei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tuoi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suoi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nostri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vostri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loro</a:t>
            </a:r>
            <a:r>
              <a:rPr lang="en-US" sz="2400" b="1" dirty="0">
                <a:latin typeface="Times New Roman" pitchFamily="18" charset="0"/>
                <a:cs typeface="Times New Roman" pitchFamily="18" charset="0"/>
              </a:rPr>
              <a:t>).</a:t>
            </a:r>
          </a:p>
          <a:p>
            <a:r>
              <a:rPr lang="en-US" sz="2400" b="1" i="1" dirty="0">
                <a:latin typeface="Times New Roman" pitchFamily="18" charset="0"/>
                <a:cs typeface="Times New Roman" pitchFamily="18" charset="0"/>
              </a:rPr>
              <a:t>Feminine Sing.</a:t>
            </a:r>
            <a:r>
              <a:rPr lang="en-US" sz="2400" i="1" dirty="0">
                <a:latin typeface="Times New Roman" pitchFamily="18" charset="0"/>
                <a:cs typeface="Times New Roman" pitchFamily="18" charset="0"/>
              </a:rPr>
              <a:t>, (</a:t>
            </a:r>
            <a:r>
              <a:rPr lang="en-US" sz="2400" b="1" dirty="0">
                <a:latin typeface="Times New Roman" pitchFamily="18" charset="0"/>
                <a:cs typeface="Times New Roman" pitchFamily="18" charset="0"/>
              </a:rPr>
              <a:t>la </a:t>
            </a:r>
            <a:r>
              <a:rPr lang="en-US" sz="2400" b="1" dirty="0" err="1">
                <a:latin typeface="Times New Roman" pitchFamily="18" charset="0"/>
                <a:cs typeface="Times New Roman" pitchFamily="18" charset="0"/>
              </a:rPr>
              <a:t>mia</a:t>
            </a:r>
            <a:r>
              <a:rPr lang="en-US" sz="2400" b="1" dirty="0">
                <a:latin typeface="Times New Roman" pitchFamily="18" charset="0"/>
                <a:cs typeface="Times New Roman" pitchFamily="18" charset="0"/>
              </a:rPr>
              <a:t>, la </a:t>
            </a:r>
            <a:r>
              <a:rPr lang="en-US" sz="2400" b="1" dirty="0" err="1">
                <a:latin typeface="Times New Roman" pitchFamily="18" charset="0"/>
                <a:cs typeface="Times New Roman" pitchFamily="18" charset="0"/>
              </a:rPr>
              <a:t>tua</a:t>
            </a:r>
            <a:r>
              <a:rPr lang="en-US" sz="2400" b="1" dirty="0">
                <a:latin typeface="Times New Roman" pitchFamily="18" charset="0"/>
                <a:cs typeface="Times New Roman" pitchFamily="18" charset="0"/>
              </a:rPr>
              <a:t>, la </a:t>
            </a:r>
            <a:r>
              <a:rPr lang="en-US" sz="2400" b="1" dirty="0" err="1">
                <a:latin typeface="Times New Roman" pitchFamily="18" charset="0"/>
                <a:cs typeface="Times New Roman" pitchFamily="18" charset="0"/>
              </a:rPr>
              <a:t>sua</a:t>
            </a:r>
            <a:r>
              <a:rPr lang="en-US" sz="2400" b="1" dirty="0">
                <a:latin typeface="Times New Roman" pitchFamily="18" charset="0"/>
                <a:cs typeface="Times New Roman" pitchFamily="18" charset="0"/>
              </a:rPr>
              <a:t>, la nostra, la </a:t>
            </a:r>
            <a:r>
              <a:rPr lang="en-US" sz="2400" b="1" dirty="0" err="1">
                <a:latin typeface="Times New Roman" pitchFamily="18" charset="0"/>
                <a:cs typeface="Times New Roman" pitchFamily="18" charset="0"/>
              </a:rPr>
              <a:t>vostra</a:t>
            </a:r>
            <a:r>
              <a:rPr lang="en-US" sz="2400" b="1" dirty="0">
                <a:latin typeface="Times New Roman" pitchFamily="18" charset="0"/>
                <a:cs typeface="Times New Roman" pitchFamily="18" charset="0"/>
              </a:rPr>
              <a:t>, la </a:t>
            </a:r>
            <a:r>
              <a:rPr lang="en-US" sz="2400" b="1" dirty="0" err="1">
                <a:latin typeface="Times New Roman" pitchFamily="18" charset="0"/>
                <a:cs typeface="Times New Roman" pitchFamily="18" charset="0"/>
              </a:rPr>
              <a:t>loro</a:t>
            </a:r>
            <a:r>
              <a:rPr lang="en-US" sz="2400" b="1" dirty="0">
                <a:latin typeface="Times New Roman" pitchFamily="18" charset="0"/>
                <a:cs typeface="Times New Roman" pitchFamily="18" charset="0"/>
              </a:rPr>
              <a:t>).</a:t>
            </a:r>
          </a:p>
          <a:p>
            <a:r>
              <a:rPr lang="en-US" sz="2400" b="1" i="1" dirty="0">
                <a:latin typeface="Times New Roman" pitchFamily="18" charset="0"/>
                <a:cs typeface="Times New Roman" pitchFamily="18" charset="0"/>
              </a:rPr>
              <a:t>Feminine </a:t>
            </a:r>
            <a:r>
              <a:rPr lang="en-US" sz="2400" b="1" i="1" dirty="0" err="1">
                <a:latin typeface="Times New Roman" pitchFamily="18" charset="0"/>
                <a:cs typeface="Times New Roman" pitchFamily="18" charset="0"/>
              </a:rPr>
              <a:t>Plur</a:t>
            </a:r>
            <a:r>
              <a:rPr lang="en-US" sz="2400" b="1" i="1" dirty="0">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en-US" sz="2400" b="1" dirty="0">
                <a:latin typeface="Times New Roman" pitchFamily="18" charset="0"/>
                <a:cs typeface="Times New Roman" pitchFamily="18" charset="0"/>
              </a:rPr>
              <a:t>le </a:t>
            </a:r>
            <a:r>
              <a:rPr lang="en-US" sz="2400" b="1" dirty="0" err="1">
                <a:latin typeface="Times New Roman" pitchFamily="18" charset="0"/>
                <a:cs typeface="Times New Roman" pitchFamily="18" charset="0"/>
              </a:rPr>
              <a:t>mie</a:t>
            </a:r>
            <a:r>
              <a:rPr lang="en-US" sz="2400" b="1" dirty="0">
                <a:latin typeface="Times New Roman" pitchFamily="18" charset="0"/>
                <a:cs typeface="Times New Roman" pitchFamily="18" charset="0"/>
              </a:rPr>
              <a:t>, le </a:t>
            </a:r>
            <a:r>
              <a:rPr lang="en-US" sz="2400" b="1" dirty="0" err="1">
                <a:latin typeface="Times New Roman" pitchFamily="18" charset="0"/>
                <a:cs typeface="Times New Roman" pitchFamily="18" charset="0"/>
              </a:rPr>
              <a:t>tue</a:t>
            </a:r>
            <a:r>
              <a:rPr lang="en-US" sz="2400" b="1" dirty="0">
                <a:latin typeface="Times New Roman" pitchFamily="18" charset="0"/>
                <a:cs typeface="Times New Roman" pitchFamily="18" charset="0"/>
              </a:rPr>
              <a:t>, le sue, le </a:t>
            </a:r>
            <a:r>
              <a:rPr lang="en-US" sz="2400" b="1" dirty="0" err="1">
                <a:latin typeface="Times New Roman" pitchFamily="18" charset="0"/>
                <a:cs typeface="Times New Roman" pitchFamily="18" charset="0"/>
              </a:rPr>
              <a:t>nostre</a:t>
            </a:r>
            <a:r>
              <a:rPr lang="en-US" sz="2400" b="1" dirty="0">
                <a:latin typeface="Times New Roman" pitchFamily="18" charset="0"/>
                <a:cs typeface="Times New Roman" pitchFamily="18" charset="0"/>
              </a:rPr>
              <a:t>, le </a:t>
            </a:r>
            <a:r>
              <a:rPr lang="en-US" sz="2400" b="1" dirty="0" err="1">
                <a:latin typeface="Times New Roman" pitchFamily="18" charset="0"/>
                <a:cs typeface="Times New Roman" pitchFamily="18" charset="0"/>
              </a:rPr>
              <a:t>vostre</a:t>
            </a:r>
            <a:r>
              <a:rPr lang="en-US" sz="2400" b="1" dirty="0">
                <a:latin typeface="Times New Roman" pitchFamily="18" charset="0"/>
                <a:cs typeface="Times New Roman" pitchFamily="18" charset="0"/>
              </a:rPr>
              <a:t>, le </a:t>
            </a:r>
            <a:r>
              <a:rPr lang="en-US" sz="2400" b="1" dirty="0" err="1">
                <a:latin typeface="Times New Roman" pitchFamily="18" charset="0"/>
                <a:cs typeface="Times New Roman" pitchFamily="18" charset="0"/>
              </a:rPr>
              <a:t>loro</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Examples on possessive adjectives</a:t>
            </a:r>
          </a:p>
        </p:txBody>
      </p:sp>
      <p:sp>
        <p:nvSpPr>
          <p:cNvPr id="3" name="عنصر نائب للمحتوى 2"/>
          <p:cNvSpPr>
            <a:spLocks noGrp="1"/>
          </p:cNvSpPr>
          <p:nvPr>
            <p:ph idx="1"/>
          </p:nvPr>
        </p:nvSpPr>
        <p:spPr/>
        <p:txBody>
          <a:bodyPr>
            <a:noAutofit/>
          </a:bodyPr>
          <a:lstStyle/>
          <a:p>
            <a:r>
              <a:rPr lang="it-IT" sz="1400" b="1" dirty="0">
                <a:latin typeface="Times New Roman" pitchFamily="18" charset="0"/>
                <a:cs typeface="Times New Roman" pitchFamily="18" charset="0"/>
              </a:rPr>
              <a:t>La tua casa è grande, ma </a:t>
            </a:r>
            <a:r>
              <a:rPr lang="it-IT" sz="1400" b="1" i="1" dirty="0">
                <a:latin typeface="Times New Roman" pitchFamily="18" charset="0"/>
                <a:cs typeface="Times New Roman" pitchFamily="18" charset="0"/>
              </a:rPr>
              <a:t>la loro è  </a:t>
            </a:r>
            <a:r>
              <a:rPr lang="en-US" sz="1400" b="1" dirty="0" err="1">
                <a:latin typeface="Times New Roman" pitchFamily="18" charset="0"/>
                <a:cs typeface="Times New Roman" pitchFamily="18" charset="0"/>
              </a:rPr>
              <a:t>piccola</a:t>
            </a:r>
            <a:r>
              <a:rPr lang="en-US" sz="1400" b="1" dirty="0">
                <a:latin typeface="Times New Roman" pitchFamily="18" charset="0"/>
                <a:cs typeface="Times New Roman" pitchFamily="18" charset="0"/>
              </a:rPr>
              <a:t>.                 </a:t>
            </a:r>
            <a:r>
              <a:rPr lang="en-US" sz="1400" dirty="0">
                <a:latin typeface="Times New Roman" pitchFamily="18" charset="0"/>
                <a:cs typeface="Times New Roman" pitchFamily="18" charset="0"/>
              </a:rPr>
              <a:t>Your house is big, but theirs is small.</a:t>
            </a:r>
            <a:endParaRPr lang="en-US" sz="1400" b="1" dirty="0">
              <a:latin typeface="Times New Roman" pitchFamily="18" charset="0"/>
              <a:cs typeface="Times New Roman" pitchFamily="18" charset="0"/>
            </a:endParaRPr>
          </a:p>
          <a:p>
            <a:endParaRPr lang="it-IT" sz="1400" b="1" dirty="0">
              <a:latin typeface="Times New Roman" pitchFamily="18" charset="0"/>
              <a:cs typeface="Times New Roman" pitchFamily="18" charset="0"/>
            </a:endParaRPr>
          </a:p>
          <a:p>
            <a:r>
              <a:rPr lang="it-IT" sz="1400" b="1" dirty="0">
                <a:latin typeface="Times New Roman" pitchFamily="18" charset="0"/>
                <a:cs typeface="Times New Roman" pitchFamily="18" charset="0"/>
              </a:rPr>
              <a:t>I tuoi CD sono qui, </a:t>
            </a:r>
            <a:r>
              <a:rPr lang="it-IT" sz="1400" b="1" i="1" dirty="0">
                <a:latin typeface="Times New Roman" pitchFamily="18" charset="0"/>
                <a:cs typeface="Times New Roman" pitchFamily="18" charset="0"/>
              </a:rPr>
              <a:t>i nostri sono lì.</a:t>
            </a:r>
            <a:r>
              <a:rPr lang="en-US" sz="1400" dirty="0">
                <a:latin typeface="Times New Roman" pitchFamily="18" charset="0"/>
                <a:cs typeface="Times New Roman" pitchFamily="18" charset="0"/>
              </a:rPr>
              <a:t>                               Your CDs are here, ours are there.</a:t>
            </a:r>
          </a:p>
          <a:p>
            <a:endParaRPr lang="it-IT" sz="1400" b="1" i="1" dirty="0">
              <a:latin typeface="Times New Roman" pitchFamily="18" charset="0"/>
              <a:cs typeface="Times New Roman" pitchFamily="18" charset="0"/>
            </a:endParaRPr>
          </a:p>
          <a:p>
            <a:r>
              <a:rPr lang="it-IT" sz="1400" b="1" i="1" dirty="0">
                <a:latin typeface="Times New Roman" pitchFamily="18" charset="0"/>
                <a:cs typeface="Times New Roman" pitchFamily="18" charset="0"/>
              </a:rPr>
              <a:t>La Sua auto è pronta, Signora Ferrero.                       </a:t>
            </a:r>
            <a:r>
              <a:rPr lang="en-US" sz="1400" dirty="0">
                <a:latin typeface="Times New Roman" pitchFamily="18" charset="0"/>
                <a:cs typeface="Times New Roman" pitchFamily="18" charset="0"/>
              </a:rPr>
              <a:t> Your car’s ready, </a:t>
            </a:r>
            <a:r>
              <a:rPr lang="en-US" sz="1400" dirty="0" err="1">
                <a:latin typeface="Times New Roman" pitchFamily="18" charset="0"/>
                <a:cs typeface="Times New Roman" pitchFamily="18" charset="0"/>
              </a:rPr>
              <a:t>Mrs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Ferrero</a:t>
            </a:r>
            <a:r>
              <a:rPr lang="en-US" sz="1400" dirty="0">
                <a:latin typeface="Times New Roman" pitchFamily="18" charset="0"/>
                <a:cs typeface="Times New Roman" pitchFamily="18" charset="0"/>
              </a:rPr>
              <a:t>.</a:t>
            </a:r>
            <a:endParaRPr lang="it-IT" sz="1400" b="1" i="1" dirty="0">
              <a:latin typeface="Times New Roman" pitchFamily="18" charset="0"/>
              <a:cs typeface="Times New Roman" pitchFamily="18" charset="0"/>
            </a:endParaRPr>
          </a:p>
          <a:p>
            <a:endParaRPr lang="it-IT" sz="1400" b="1" dirty="0">
              <a:latin typeface="Times New Roman" pitchFamily="18" charset="0"/>
              <a:cs typeface="Times New Roman" pitchFamily="18" charset="0"/>
            </a:endParaRPr>
          </a:p>
          <a:p>
            <a:r>
              <a:rPr lang="it-IT" sz="1400" b="1" dirty="0">
                <a:latin typeface="Times New Roman" pitchFamily="18" charset="0"/>
                <a:cs typeface="Times New Roman" pitchFamily="18" charset="0"/>
              </a:rPr>
              <a:t>Ecco </a:t>
            </a:r>
            <a:r>
              <a:rPr lang="it-IT" sz="1400" b="1" i="1" dirty="0">
                <a:latin typeface="Times New Roman" pitchFamily="18" charset="0"/>
                <a:cs typeface="Times New Roman" pitchFamily="18" charset="0"/>
              </a:rPr>
              <a:t>i Suoi libri, Signore.</a:t>
            </a:r>
            <a:r>
              <a:rPr lang="en-US" sz="1400" dirty="0">
                <a:latin typeface="Times New Roman" pitchFamily="18" charset="0"/>
                <a:cs typeface="Times New Roman" pitchFamily="18" charset="0"/>
              </a:rPr>
              <a:t>                                               Here are your books(, Sir).</a:t>
            </a:r>
            <a:endParaRPr lang="it-IT" sz="1400" b="1" i="1" dirty="0">
              <a:latin typeface="Times New Roman" pitchFamily="18" charset="0"/>
              <a:cs typeface="Times New Roman" pitchFamily="18" charset="0"/>
            </a:endParaRPr>
          </a:p>
          <a:p>
            <a:endParaRPr lang="it-IT" sz="1400" b="1" dirty="0">
              <a:latin typeface="Times New Roman" pitchFamily="18" charset="0"/>
              <a:cs typeface="Times New Roman" pitchFamily="18" charset="0"/>
            </a:endParaRPr>
          </a:p>
          <a:p>
            <a:r>
              <a:rPr lang="it-IT" sz="1400" b="1" dirty="0">
                <a:latin typeface="Times New Roman" pitchFamily="18" charset="0"/>
                <a:cs typeface="Times New Roman" pitchFamily="18" charset="0"/>
              </a:rPr>
              <a:t>Signori Bianco, </a:t>
            </a:r>
            <a:r>
              <a:rPr lang="it-IT" sz="1400" b="1" i="1" dirty="0">
                <a:latin typeface="Times New Roman" pitchFamily="18" charset="0"/>
                <a:cs typeface="Times New Roman" pitchFamily="18" charset="0"/>
              </a:rPr>
              <a:t>la Vostra stanza è  </a:t>
            </a:r>
            <a:r>
              <a:rPr lang="en-US" sz="1400" b="1" dirty="0" err="1">
                <a:latin typeface="Times New Roman" pitchFamily="18" charset="0"/>
                <a:cs typeface="Times New Roman" pitchFamily="18" charset="0"/>
              </a:rPr>
              <a:t>pronta</a:t>
            </a:r>
            <a:r>
              <a:rPr lang="en-US" sz="1400" b="1" dirty="0">
                <a:latin typeface="Times New Roman" pitchFamily="18" charset="0"/>
                <a:cs typeface="Times New Roman" pitchFamily="18" charset="0"/>
              </a:rPr>
              <a:t>.  =  </a:t>
            </a:r>
            <a:r>
              <a:rPr lang="it-IT" sz="1400" dirty="0">
                <a:latin typeface="Times New Roman" pitchFamily="18" charset="0"/>
                <a:cs typeface="Times New Roman" pitchFamily="18" charset="0"/>
              </a:rPr>
              <a:t>(</a:t>
            </a:r>
            <a:r>
              <a:rPr lang="it-IT" sz="1400" b="1" dirty="0">
                <a:latin typeface="Times New Roman" pitchFamily="18" charset="0"/>
                <a:cs typeface="Times New Roman" pitchFamily="18" charset="0"/>
              </a:rPr>
              <a:t>Signori Bianco, </a:t>
            </a:r>
            <a:r>
              <a:rPr lang="it-IT" sz="1400" b="1" i="1" dirty="0">
                <a:latin typeface="Times New Roman" pitchFamily="18" charset="0"/>
                <a:cs typeface="Times New Roman" pitchFamily="18" charset="0"/>
              </a:rPr>
              <a:t>la Loro stanza è  </a:t>
            </a:r>
            <a:r>
              <a:rPr lang="en-US" sz="1400" b="1" dirty="0" err="1">
                <a:latin typeface="Times New Roman" pitchFamily="18" charset="0"/>
                <a:cs typeface="Times New Roman" pitchFamily="18" charset="0"/>
              </a:rPr>
              <a:t>pronta</a:t>
            </a:r>
            <a:r>
              <a:rPr lang="en-US" sz="1400" b="1" dirty="0">
                <a:latin typeface="Times New Roman" pitchFamily="18" charset="0"/>
                <a:cs typeface="Times New Roman" pitchFamily="18" charset="0"/>
              </a:rPr>
              <a:t>.)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Mr</a:t>
            </a:r>
            <a:r>
              <a:rPr lang="en-US" sz="1400" dirty="0">
                <a:latin typeface="Times New Roman" pitchFamily="18" charset="0"/>
                <a:cs typeface="Times New Roman" pitchFamily="18" charset="0"/>
              </a:rPr>
              <a:t> and </a:t>
            </a:r>
            <a:r>
              <a:rPr lang="en-US" sz="1400" dirty="0" err="1">
                <a:latin typeface="Times New Roman" pitchFamily="18" charset="0"/>
                <a:cs typeface="Times New Roman" pitchFamily="18" charset="0"/>
              </a:rPr>
              <a:t>Mrs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Bianco</a:t>
            </a:r>
            <a:r>
              <a:rPr lang="en-US" sz="1400" dirty="0">
                <a:latin typeface="Times New Roman" pitchFamily="18" charset="0"/>
                <a:cs typeface="Times New Roman" pitchFamily="18" charset="0"/>
              </a:rPr>
              <a:t>,) your room is ready.</a:t>
            </a:r>
            <a:endParaRPr lang="en-US" sz="1400" i="1" dirty="0">
              <a:latin typeface="Times New Roman" pitchFamily="18" charset="0"/>
              <a:cs typeface="Times New Roman" pitchFamily="18" charset="0"/>
            </a:endParaRPr>
          </a:p>
          <a:p>
            <a:endParaRPr lang="it-IT" sz="1400" b="1" dirty="0">
              <a:latin typeface="Times New Roman" pitchFamily="18" charset="0"/>
              <a:cs typeface="Times New Roman" pitchFamily="18" charset="0"/>
            </a:endParaRPr>
          </a:p>
          <a:p>
            <a:r>
              <a:rPr lang="it-IT" sz="1400" b="1" dirty="0">
                <a:latin typeface="Times New Roman" pitchFamily="18" charset="0"/>
                <a:cs typeface="Times New Roman" pitchFamily="18" charset="0"/>
              </a:rPr>
              <a:t>La loro auto è in strada, ma </a:t>
            </a:r>
            <a:r>
              <a:rPr lang="it-IT" sz="1400" b="1" i="1" dirty="0">
                <a:latin typeface="Times New Roman" pitchFamily="18" charset="0"/>
                <a:cs typeface="Times New Roman" pitchFamily="18" charset="0"/>
              </a:rPr>
              <a:t>la Sua è </a:t>
            </a:r>
            <a:r>
              <a:rPr lang="en-US" sz="1400" b="1" dirty="0">
                <a:latin typeface="Times New Roman" pitchFamily="18" charset="0"/>
                <a:cs typeface="Times New Roman" pitchFamily="18" charset="0"/>
              </a:rPr>
              <a:t>in garage, Signora.</a:t>
            </a:r>
            <a:r>
              <a:rPr lang="en-US" sz="1400" dirty="0">
                <a:latin typeface="Times New Roman" pitchFamily="18" charset="0"/>
                <a:cs typeface="Times New Roman" pitchFamily="18" charset="0"/>
              </a:rPr>
              <a:t> Their car’s in the street, but yours is in the garage(, Madam).</a:t>
            </a:r>
            <a:endParaRPr lang="en-US" sz="1400" b="1" dirty="0">
              <a:latin typeface="Times New Roman" pitchFamily="18" charset="0"/>
              <a:cs typeface="Times New Roman" pitchFamily="18" charset="0"/>
            </a:endParaRPr>
          </a:p>
          <a:p>
            <a:endParaRPr lang="it-IT" sz="1400" b="1" dirty="0">
              <a:latin typeface="Times New Roman" pitchFamily="18" charset="0"/>
              <a:cs typeface="Times New Roman" pitchFamily="18" charset="0"/>
            </a:endParaRPr>
          </a:p>
          <a:p>
            <a:r>
              <a:rPr lang="it-IT" sz="1400" b="1" dirty="0">
                <a:latin typeface="Times New Roman" pitchFamily="18" charset="0"/>
                <a:cs typeface="Times New Roman" pitchFamily="18" charset="0"/>
              </a:rPr>
              <a:t>Professore, questi libri sono </a:t>
            </a:r>
            <a:r>
              <a:rPr lang="it-IT" sz="1400" b="1" i="1" dirty="0">
                <a:latin typeface="Times New Roman" pitchFamily="18" charset="0"/>
                <a:cs typeface="Times New Roman" pitchFamily="18" charset="0"/>
              </a:rPr>
              <a:t>i Suoi.</a:t>
            </a:r>
            <a:r>
              <a:rPr lang="en-US" sz="1400" dirty="0">
                <a:latin typeface="Times New Roman" pitchFamily="18" charset="0"/>
                <a:cs typeface="Times New Roman" pitchFamily="18" charset="0"/>
              </a:rPr>
              <a:t>        These books are yours(, Professor/ Sir).</a:t>
            </a:r>
            <a:endParaRPr lang="it-IT" sz="1400" b="1" i="1" dirty="0">
              <a:latin typeface="Times New Roman" pitchFamily="18" charset="0"/>
              <a:cs typeface="Times New Roman" pitchFamily="18" charset="0"/>
            </a:endParaRPr>
          </a:p>
          <a:p>
            <a:endParaRPr lang="it-IT" sz="1400" b="1" dirty="0"/>
          </a:p>
          <a:p>
            <a:r>
              <a:rPr lang="it-IT" sz="1400" b="1" dirty="0"/>
              <a:t>Questa stanza è </a:t>
            </a:r>
            <a:r>
              <a:rPr lang="it-IT" sz="1400" b="1" i="1" dirty="0"/>
              <a:t>la Vostra, Signori </a:t>
            </a:r>
            <a:r>
              <a:rPr lang="en-US" sz="1400" b="1" dirty="0" err="1"/>
              <a:t>Bianco</a:t>
            </a:r>
            <a:r>
              <a:rPr lang="en-US" sz="1400" b="1" dirty="0"/>
              <a:t>.</a:t>
            </a:r>
            <a:r>
              <a:rPr lang="en-US" sz="1400" dirty="0"/>
              <a:t>     This room is yours(, </a:t>
            </a:r>
            <a:r>
              <a:rPr lang="en-US" sz="1400" dirty="0" err="1"/>
              <a:t>Mr</a:t>
            </a:r>
            <a:r>
              <a:rPr lang="en-US" sz="1400" dirty="0"/>
              <a:t> and </a:t>
            </a:r>
            <a:r>
              <a:rPr lang="en-US" sz="1400" dirty="0" err="1"/>
              <a:t>Mrs</a:t>
            </a:r>
            <a:r>
              <a:rPr lang="en-US" sz="1400" dirty="0"/>
              <a:t> </a:t>
            </a:r>
            <a:r>
              <a:rPr lang="en-US" sz="1400" dirty="0" err="1"/>
              <a:t>Bianco</a:t>
            </a:r>
            <a:r>
              <a:rPr lang="en-US" sz="1400" dirty="0"/>
              <a:t>).</a:t>
            </a:r>
            <a:endParaRPr lang="en-US" sz="1400" b="1" dirty="0"/>
          </a:p>
          <a:p>
            <a:endParaRPr lang="it-IT" sz="1400" dirty="0"/>
          </a:p>
          <a:p>
            <a:r>
              <a:rPr lang="it-IT" sz="1400" dirty="0"/>
              <a:t>(</a:t>
            </a:r>
            <a:r>
              <a:rPr lang="it-IT" sz="1400" b="1" dirty="0"/>
              <a:t>Questa stanza è </a:t>
            </a:r>
            <a:r>
              <a:rPr lang="it-IT" sz="1400" b="1" i="1" dirty="0"/>
              <a:t>la Loro, Signori </a:t>
            </a:r>
            <a:r>
              <a:rPr lang="en-US" sz="1400" b="1" dirty="0" err="1"/>
              <a:t>Bianco</a:t>
            </a:r>
            <a:r>
              <a:rPr lang="en-US" sz="1400" b="1" dirty="0"/>
              <a:t>.)</a:t>
            </a:r>
            <a:r>
              <a:rPr lang="en-US" sz="1400" dirty="0"/>
              <a:t>        (This room is yours, </a:t>
            </a:r>
            <a:r>
              <a:rPr lang="en-US" sz="1400" dirty="0" err="1"/>
              <a:t>Mr</a:t>
            </a:r>
            <a:r>
              <a:rPr lang="en-US" sz="1400" dirty="0"/>
              <a:t> and </a:t>
            </a:r>
            <a:r>
              <a:rPr lang="en-US" sz="1400" dirty="0" err="1"/>
              <a:t>Mrs</a:t>
            </a:r>
            <a:r>
              <a:rPr lang="en-US" sz="1400" dirty="0"/>
              <a:t> </a:t>
            </a:r>
            <a:r>
              <a:rPr lang="en-US" sz="1400" dirty="0" err="1"/>
              <a:t>Bianco</a:t>
            </a:r>
            <a:r>
              <a:rPr lang="en-US" sz="1400" dirty="0"/>
              <a:t>.)</a:t>
            </a:r>
            <a:endParaRPr lang="en-US" sz="1400" dirty="0">
              <a:latin typeface="Times New Roman" pitchFamily="18" charset="0"/>
              <a:cs typeface="Times New Roman" pitchFamily="18" charset="0"/>
            </a:endParaRPr>
          </a:p>
          <a:p>
            <a:endParaRPr lang="en-US" sz="1400" b="1" dirty="0"/>
          </a:p>
          <a:p>
            <a:endParaRPr lang="en-US" sz="1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Interrogative form</a:t>
            </a:r>
            <a:endParaRPr lang="en-US" dirty="0"/>
          </a:p>
        </p:txBody>
      </p:sp>
      <p:sp>
        <p:nvSpPr>
          <p:cNvPr id="3" name="عنصر نائب للمحتوى 2"/>
          <p:cNvSpPr>
            <a:spLocks noGrp="1"/>
          </p:cNvSpPr>
          <p:nvPr>
            <p:ph idx="1"/>
          </p:nvPr>
        </p:nvSpPr>
        <p:spPr/>
        <p:txBody>
          <a:bodyPr>
            <a:normAutofit fontScale="40000" lnSpcReduction="20000"/>
          </a:bodyPr>
          <a:lstStyle/>
          <a:p>
            <a:r>
              <a:rPr lang="en-US" sz="5900" dirty="0">
                <a:latin typeface="Times New Roman" pitchFamily="18" charset="0"/>
                <a:cs typeface="Times New Roman" pitchFamily="18" charset="0"/>
              </a:rPr>
              <a:t>The interrogative in Italian language is formed by adding a question mark at the end of the sentence:</a:t>
            </a:r>
          </a:p>
          <a:p>
            <a:r>
              <a:rPr lang="en-US" sz="3800" b="1" dirty="0" err="1">
                <a:latin typeface="Times New Roman" pitchFamily="18" charset="0"/>
                <a:cs typeface="Times New Roman" pitchFamily="18" charset="0"/>
              </a:rPr>
              <a:t>Sei</a:t>
            </a:r>
            <a:r>
              <a:rPr lang="en-US" sz="3800" b="1" dirty="0">
                <a:latin typeface="Times New Roman" pitchFamily="18" charset="0"/>
                <a:cs typeface="Times New Roman" pitchFamily="18" charset="0"/>
              </a:rPr>
              <a:t> pronto.                                                 You are ready.</a:t>
            </a:r>
          </a:p>
          <a:p>
            <a:r>
              <a:rPr lang="en-US" sz="3800" b="1" dirty="0" err="1">
                <a:latin typeface="Times New Roman" pitchFamily="18" charset="0"/>
                <a:cs typeface="Times New Roman" pitchFamily="18" charset="0"/>
              </a:rPr>
              <a:t>Siete</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stranieri</a:t>
            </a:r>
            <a:r>
              <a:rPr lang="en-US" sz="3800" b="1" dirty="0">
                <a:latin typeface="Times New Roman" pitchFamily="18" charset="0"/>
                <a:cs typeface="Times New Roman" pitchFamily="18" charset="0"/>
              </a:rPr>
              <a:t>.                                           You (plu.) are foreigners.</a:t>
            </a:r>
          </a:p>
          <a:p>
            <a:r>
              <a:rPr lang="en-US" sz="3800" b="1" dirty="0" err="1">
                <a:latin typeface="Times New Roman" pitchFamily="18" charset="0"/>
                <a:cs typeface="Times New Roman" pitchFamily="18" charset="0"/>
              </a:rPr>
              <a:t>Hai</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il</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mio</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indirizzo</a:t>
            </a:r>
            <a:r>
              <a:rPr lang="en-US" sz="3800" b="1" dirty="0">
                <a:latin typeface="Times New Roman" pitchFamily="18" charset="0"/>
                <a:cs typeface="Times New Roman" pitchFamily="18" charset="0"/>
              </a:rPr>
              <a:t>.                                  You have got my address.</a:t>
            </a:r>
          </a:p>
          <a:p>
            <a:r>
              <a:rPr lang="en-US" sz="3800" b="1" dirty="0" err="1">
                <a:latin typeface="Times New Roman" pitchFamily="18" charset="0"/>
                <a:cs typeface="Times New Roman" pitchFamily="18" charset="0"/>
              </a:rPr>
              <a:t>Avete</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amici</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italiani</a:t>
            </a:r>
            <a:r>
              <a:rPr lang="en-US" sz="3800" b="1" dirty="0">
                <a:latin typeface="Times New Roman" pitchFamily="18" charset="0"/>
                <a:cs typeface="Times New Roman" pitchFamily="18" charset="0"/>
              </a:rPr>
              <a:t>.                                   You (plu.) have Italian friends.</a:t>
            </a:r>
          </a:p>
          <a:p>
            <a:r>
              <a:rPr lang="en-US" sz="3800" b="1" dirty="0">
                <a:latin typeface="Times New Roman" pitchFamily="18" charset="0"/>
                <a:cs typeface="Times New Roman" pitchFamily="18" charset="0"/>
              </a:rPr>
              <a:t>Hanno un </a:t>
            </a:r>
            <a:r>
              <a:rPr lang="en-US" sz="3800" b="1" dirty="0" err="1">
                <a:latin typeface="Times New Roman" pitchFamily="18" charset="0"/>
                <a:cs typeface="Times New Roman" pitchFamily="18" charset="0"/>
              </a:rPr>
              <a:t>esame</a:t>
            </a:r>
            <a:r>
              <a:rPr lang="en-US" sz="3800" b="1" dirty="0">
                <a:latin typeface="Times New Roman" pitchFamily="18" charset="0"/>
                <a:cs typeface="Times New Roman" pitchFamily="18" charset="0"/>
              </a:rPr>
              <a:t>.                                       They have got an exam.</a:t>
            </a:r>
          </a:p>
          <a:p>
            <a:endParaRPr lang="en-US" sz="3800" b="1" dirty="0">
              <a:latin typeface="Times New Roman" pitchFamily="18" charset="0"/>
              <a:cs typeface="Times New Roman" pitchFamily="18" charset="0"/>
            </a:endParaRPr>
          </a:p>
          <a:p>
            <a:r>
              <a:rPr lang="en-US" sz="3800" b="1" dirty="0" err="1">
                <a:latin typeface="Times New Roman" pitchFamily="18" charset="0"/>
                <a:cs typeface="Times New Roman" pitchFamily="18" charset="0"/>
              </a:rPr>
              <a:t>Sei</a:t>
            </a:r>
            <a:r>
              <a:rPr lang="en-US" sz="3800" b="1" dirty="0">
                <a:latin typeface="Times New Roman" pitchFamily="18" charset="0"/>
                <a:cs typeface="Times New Roman" pitchFamily="18" charset="0"/>
              </a:rPr>
              <a:t> pronto?   </a:t>
            </a:r>
            <a:r>
              <a:rPr lang="en-US" sz="3800" dirty="0">
                <a:latin typeface="Times New Roman" pitchFamily="18" charset="0"/>
                <a:cs typeface="Times New Roman" pitchFamily="18" charset="0"/>
              </a:rPr>
              <a:t>                                              Are you ready?</a:t>
            </a:r>
            <a:endParaRPr lang="en-US" sz="3800" b="1" dirty="0">
              <a:latin typeface="Times New Roman" pitchFamily="18" charset="0"/>
              <a:cs typeface="Times New Roman" pitchFamily="18" charset="0"/>
            </a:endParaRPr>
          </a:p>
          <a:p>
            <a:r>
              <a:rPr lang="en-US" sz="3800" b="1" dirty="0" err="1">
                <a:latin typeface="Times New Roman" pitchFamily="18" charset="0"/>
                <a:cs typeface="Times New Roman" pitchFamily="18" charset="0"/>
              </a:rPr>
              <a:t>Siete</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stranieri</a:t>
            </a:r>
            <a:r>
              <a:rPr lang="en-US" sz="3800" b="1" dirty="0">
                <a:latin typeface="Times New Roman" pitchFamily="18" charset="0"/>
                <a:cs typeface="Times New Roman" pitchFamily="18" charset="0"/>
              </a:rPr>
              <a:t>?</a:t>
            </a:r>
            <a:r>
              <a:rPr lang="en-US" sz="3800" dirty="0">
                <a:latin typeface="Times New Roman" pitchFamily="18" charset="0"/>
                <a:cs typeface="Times New Roman" pitchFamily="18" charset="0"/>
              </a:rPr>
              <a:t>                                           Are you foreigners?</a:t>
            </a:r>
            <a:endParaRPr lang="en-US" sz="3800" b="1" dirty="0">
              <a:latin typeface="Times New Roman" pitchFamily="18" charset="0"/>
              <a:cs typeface="Times New Roman" pitchFamily="18" charset="0"/>
            </a:endParaRPr>
          </a:p>
          <a:p>
            <a:r>
              <a:rPr lang="en-US" sz="3800" b="1" dirty="0" err="1">
                <a:latin typeface="Times New Roman" pitchFamily="18" charset="0"/>
                <a:cs typeface="Times New Roman" pitchFamily="18" charset="0"/>
              </a:rPr>
              <a:t>Hai</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il</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mio</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indirizzo</a:t>
            </a:r>
            <a:r>
              <a:rPr lang="en-US" sz="3800" b="1" dirty="0">
                <a:latin typeface="Times New Roman" pitchFamily="18" charset="0"/>
                <a:cs typeface="Times New Roman" pitchFamily="18" charset="0"/>
              </a:rPr>
              <a:t>?</a:t>
            </a:r>
            <a:r>
              <a:rPr lang="en-US" sz="3800" dirty="0">
                <a:latin typeface="Times New Roman" pitchFamily="18" charset="0"/>
                <a:cs typeface="Times New Roman" pitchFamily="18" charset="0"/>
              </a:rPr>
              <a:t>                                  Have you got my address?</a:t>
            </a:r>
            <a:endParaRPr lang="en-US" sz="3800" b="1" dirty="0">
              <a:latin typeface="Times New Roman" pitchFamily="18" charset="0"/>
              <a:cs typeface="Times New Roman" pitchFamily="18" charset="0"/>
            </a:endParaRPr>
          </a:p>
          <a:p>
            <a:r>
              <a:rPr lang="en-US" sz="3800" b="1" dirty="0" err="1">
                <a:latin typeface="Times New Roman" pitchFamily="18" charset="0"/>
                <a:cs typeface="Times New Roman" pitchFamily="18" charset="0"/>
              </a:rPr>
              <a:t>Avete</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amici</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italiani</a:t>
            </a:r>
            <a:r>
              <a:rPr lang="en-US" sz="3800" b="1" dirty="0">
                <a:latin typeface="Times New Roman" pitchFamily="18" charset="0"/>
                <a:cs typeface="Times New Roman" pitchFamily="18" charset="0"/>
              </a:rPr>
              <a:t>?</a:t>
            </a:r>
            <a:r>
              <a:rPr lang="en-US" sz="3800" dirty="0">
                <a:latin typeface="Times New Roman" pitchFamily="18" charset="0"/>
                <a:cs typeface="Times New Roman" pitchFamily="18" charset="0"/>
              </a:rPr>
              <a:t>                                  Have you any Italian friends?</a:t>
            </a:r>
            <a:endParaRPr lang="en-US" sz="3800" b="1" dirty="0">
              <a:latin typeface="Times New Roman" pitchFamily="18" charset="0"/>
              <a:cs typeface="Times New Roman" pitchFamily="18" charset="0"/>
            </a:endParaRPr>
          </a:p>
          <a:p>
            <a:r>
              <a:rPr lang="en-US" sz="3800" b="1" dirty="0">
                <a:latin typeface="Times New Roman" pitchFamily="18" charset="0"/>
                <a:cs typeface="Times New Roman" pitchFamily="18" charset="0"/>
              </a:rPr>
              <a:t>Hanno un </a:t>
            </a:r>
            <a:r>
              <a:rPr lang="en-US" sz="3800" b="1" dirty="0" err="1">
                <a:latin typeface="Times New Roman" pitchFamily="18" charset="0"/>
                <a:cs typeface="Times New Roman" pitchFamily="18" charset="0"/>
              </a:rPr>
              <a:t>esame</a:t>
            </a:r>
            <a:r>
              <a:rPr lang="en-US" sz="3800" b="1" dirty="0">
                <a:latin typeface="Times New Roman" pitchFamily="18" charset="0"/>
                <a:cs typeface="Times New Roman" pitchFamily="18" charset="0"/>
              </a:rPr>
              <a:t>?</a:t>
            </a:r>
            <a:r>
              <a:rPr lang="en-US" sz="3800" dirty="0">
                <a:latin typeface="Times New Roman" pitchFamily="18" charset="0"/>
                <a:cs typeface="Times New Roman" pitchFamily="18" charset="0"/>
              </a:rPr>
              <a:t>                                      Have they got an exam?</a:t>
            </a:r>
            <a:endParaRPr lang="ar-EG" sz="3800" dirty="0">
              <a:latin typeface="Times New Roman" pitchFamily="18" charset="0"/>
              <a:cs typeface="Times New Roman" pitchFamily="18" charset="0"/>
            </a:endParaRPr>
          </a:p>
          <a:p>
            <a:r>
              <a:rPr lang="en-US" sz="4500" b="1" dirty="0">
                <a:latin typeface="Times New Roman" pitchFamily="18" charset="0"/>
                <a:cs typeface="Times New Roman" pitchFamily="18" charset="0"/>
              </a:rPr>
              <a:t>Carla </a:t>
            </a:r>
            <a:r>
              <a:rPr lang="en-US" sz="4500" b="1" dirty="0" err="1">
                <a:latin typeface="Times New Roman" pitchFamily="18" charset="0"/>
                <a:cs typeface="Times New Roman" pitchFamily="18" charset="0"/>
              </a:rPr>
              <a:t>resta</a:t>
            </a:r>
            <a:r>
              <a:rPr lang="en-US" sz="4500" b="1" dirty="0">
                <a:latin typeface="Times New Roman" pitchFamily="18" charset="0"/>
                <a:cs typeface="Times New Roman" pitchFamily="18" charset="0"/>
              </a:rPr>
              <a:t> a casa?</a:t>
            </a:r>
            <a:r>
              <a:rPr lang="en-US" sz="4500" dirty="0">
                <a:latin typeface="Times New Roman" pitchFamily="18" charset="0"/>
                <a:cs typeface="Times New Roman" pitchFamily="18" charset="0"/>
              </a:rPr>
              <a:t> </a:t>
            </a:r>
            <a:r>
              <a:rPr lang="ar-EG" sz="4500" dirty="0">
                <a:latin typeface="Times New Roman" pitchFamily="18" charset="0"/>
                <a:cs typeface="Times New Roman" pitchFamily="18" charset="0"/>
              </a:rPr>
              <a:t>                                                 </a:t>
            </a:r>
            <a:r>
              <a:rPr lang="en-US" sz="4500" dirty="0">
                <a:latin typeface="Times New Roman" pitchFamily="18" charset="0"/>
                <a:cs typeface="Times New Roman" pitchFamily="18" charset="0"/>
              </a:rPr>
              <a:t>Is Carla staying at home?</a:t>
            </a:r>
            <a:endParaRPr lang="en-US" sz="4500" b="1" dirty="0">
              <a:latin typeface="Times New Roman" pitchFamily="18" charset="0"/>
              <a:cs typeface="Times New Roman" pitchFamily="18" charset="0"/>
            </a:endParaRPr>
          </a:p>
          <a:p>
            <a:r>
              <a:rPr lang="it-IT" sz="4500" b="1" dirty="0">
                <a:latin typeface="Times New Roman" pitchFamily="18" charset="0"/>
                <a:cs typeface="Times New Roman" pitchFamily="18" charset="0"/>
              </a:rPr>
              <a:t>Prendi sempre la macchina fotografica?</a:t>
            </a:r>
            <a:r>
              <a:rPr lang="en-US" sz="4500" dirty="0">
                <a:latin typeface="Times New Roman" pitchFamily="18" charset="0"/>
                <a:cs typeface="Times New Roman" pitchFamily="18" charset="0"/>
              </a:rPr>
              <a:t> </a:t>
            </a:r>
            <a:r>
              <a:rPr lang="ar-EG" sz="4500" dirty="0">
                <a:latin typeface="Times New Roman" pitchFamily="18" charset="0"/>
                <a:cs typeface="Times New Roman" pitchFamily="18" charset="0"/>
              </a:rPr>
              <a:t>             </a:t>
            </a:r>
            <a:r>
              <a:rPr lang="en-US" sz="4500" dirty="0">
                <a:latin typeface="Times New Roman" pitchFamily="18" charset="0"/>
                <a:cs typeface="Times New Roman" pitchFamily="18" charset="0"/>
              </a:rPr>
              <a:t>Do you always take the camera?</a:t>
            </a:r>
            <a:endParaRPr lang="it-IT" sz="4500" b="1" dirty="0">
              <a:latin typeface="Times New Roman" pitchFamily="18" charset="0"/>
              <a:cs typeface="Times New Roman" pitchFamily="18" charset="0"/>
            </a:endParaRPr>
          </a:p>
          <a:p>
            <a:r>
              <a:rPr lang="en-US" sz="4500" b="1" dirty="0" err="1">
                <a:latin typeface="Times New Roman" pitchFamily="18" charset="0"/>
                <a:cs typeface="Times New Roman" pitchFamily="18" charset="0"/>
              </a:rPr>
              <a:t>Quando</a:t>
            </a:r>
            <a:r>
              <a:rPr lang="en-US" sz="4500" b="1" dirty="0">
                <a:latin typeface="Times New Roman" pitchFamily="18" charset="0"/>
                <a:cs typeface="Times New Roman" pitchFamily="18" charset="0"/>
              </a:rPr>
              <a:t> partite?</a:t>
            </a:r>
            <a:r>
              <a:rPr lang="ar-EG" sz="4500" b="1" dirty="0">
                <a:latin typeface="Times New Roman" pitchFamily="18" charset="0"/>
                <a:cs typeface="Times New Roman" pitchFamily="18" charset="0"/>
              </a:rPr>
              <a:t> </a:t>
            </a:r>
            <a:r>
              <a:rPr lang="en-US" sz="4500" dirty="0">
                <a:latin typeface="Times New Roman" pitchFamily="18" charset="0"/>
                <a:cs typeface="Times New Roman" pitchFamily="18" charset="0"/>
              </a:rPr>
              <a:t> </a:t>
            </a:r>
            <a:r>
              <a:rPr lang="ar-EG" sz="4500" dirty="0">
                <a:latin typeface="Times New Roman" pitchFamily="18" charset="0"/>
                <a:cs typeface="Times New Roman" pitchFamily="18" charset="0"/>
              </a:rPr>
              <a:t>                                                    </a:t>
            </a:r>
            <a:r>
              <a:rPr lang="en-US" sz="4500" dirty="0">
                <a:latin typeface="Times New Roman" pitchFamily="18" charset="0"/>
                <a:cs typeface="Times New Roman" pitchFamily="18" charset="0"/>
              </a:rPr>
              <a:t>When are you leaving?</a:t>
            </a:r>
            <a:endParaRPr lang="en-US" sz="4500" b="1" dirty="0">
              <a:latin typeface="Times New Roman" pitchFamily="18" charset="0"/>
              <a:cs typeface="Times New Roman" pitchFamily="18" charset="0"/>
            </a:endParaRPr>
          </a:p>
          <a:p>
            <a:r>
              <a:rPr lang="en-US" sz="4500" b="1" dirty="0" err="1">
                <a:latin typeface="Times New Roman" pitchFamily="18" charset="0"/>
                <a:cs typeface="Times New Roman" pitchFamily="18" charset="0"/>
              </a:rPr>
              <a:t>Capisci</a:t>
            </a: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tutto</a:t>
            </a:r>
            <a:r>
              <a:rPr lang="en-US" sz="4500" b="1" dirty="0">
                <a:latin typeface="Times New Roman" pitchFamily="18" charset="0"/>
                <a:cs typeface="Times New Roman" pitchFamily="18" charset="0"/>
              </a:rPr>
              <a:t>?</a:t>
            </a:r>
            <a:r>
              <a:rPr lang="en-US" sz="4500" dirty="0">
                <a:latin typeface="Times New Roman" pitchFamily="18" charset="0"/>
                <a:cs typeface="Times New Roman" pitchFamily="18" charset="0"/>
              </a:rPr>
              <a:t> </a:t>
            </a:r>
            <a:r>
              <a:rPr lang="ar-EG" sz="4500" dirty="0">
                <a:latin typeface="Times New Roman" pitchFamily="18" charset="0"/>
                <a:cs typeface="Times New Roman" pitchFamily="18" charset="0"/>
              </a:rPr>
              <a:t>                                                          </a:t>
            </a:r>
            <a:r>
              <a:rPr lang="en-US" sz="4500" dirty="0">
                <a:latin typeface="Times New Roman" pitchFamily="18" charset="0"/>
                <a:cs typeface="Times New Roman" pitchFamily="18" charset="0"/>
              </a:rPr>
              <a:t>Do you understand everything?</a:t>
            </a:r>
            <a:endParaRPr lang="en-US" sz="4500" b="1" dirty="0">
              <a:latin typeface="Times New Roman" pitchFamily="18" charset="0"/>
              <a:cs typeface="Times New Roman" pitchFamily="18" charset="0"/>
            </a:endParaRPr>
          </a:p>
          <a:p>
            <a:pPr>
              <a:buNone/>
            </a:pPr>
            <a:endParaRPr lang="en-US" sz="4500" dirty="0">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Negative form</a:t>
            </a:r>
            <a:endParaRPr lang="en-US" dirty="0"/>
          </a:p>
        </p:txBody>
      </p:sp>
      <p:sp>
        <p:nvSpPr>
          <p:cNvPr id="3" name="عنصر نائب للمحتوى 2"/>
          <p:cNvSpPr>
            <a:spLocks noGrp="1"/>
          </p:cNvSpPr>
          <p:nvPr>
            <p:ph idx="1"/>
          </p:nvPr>
        </p:nvSpPr>
        <p:spPr/>
        <p:txBody>
          <a:bodyPr>
            <a:normAutofit fontScale="55000" lnSpcReduction="20000"/>
          </a:bodyPr>
          <a:lstStyle/>
          <a:p>
            <a:r>
              <a:rPr lang="en-US" sz="4600" dirty="0">
                <a:latin typeface="Times New Roman" pitchFamily="18" charset="0"/>
                <a:cs typeface="Times New Roman" pitchFamily="18" charset="0"/>
              </a:rPr>
              <a:t>The negative is formed by putting </a:t>
            </a:r>
            <a:r>
              <a:rPr lang="en-US" sz="4600" b="1" dirty="0">
                <a:latin typeface="Times New Roman" pitchFamily="18" charset="0"/>
                <a:cs typeface="Times New Roman" pitchFamily="18" charset="0"/>
              </a:rPr>
              <a:t>non (i.e. ‘not’) before the verb:</a:t>
            </a:r>
          </a:p>
          <a:p>
            <a:endParaRPr lang="it-IT" b="1" dirty="0">
              <a:latin typeface="Times New Roman" pitchFamily="18" charset="0"/>
              <a:cs typeface="Times New Roman" pitchFamily="18" charset="0"/>
            </a:endParaRPr>
          </a:p>
          <a:p>
            <a:r>
              <a:rPr lang="it-IT" b="1" dirty="0">
                <a:latin typeface="Times New Roman" pitchFamily="18" charset="0"/>
                <a:cs typeface="Times New Roman" pitchFamily="18" charset="0"/>
              </a:rPr>
              <a:t>Claudio non è mio fratello.</a:t>
            </a:r>
            <a:r>
              <a:rPr lang="en-US" dirty="0">
                <a:latin typeface="Times New Roman" pitchFamily="18" charset="0"/>
                <a:cs typeface="Times New Roman" pitchFamily="18" charset="0"/>
              </a:rPr>
              <a:t>                Claudio is not my brother.</a:t>
            </a:r>
            <a:endParaRPr lang="it-IT" b="1" dirty="0">
              <a:latin typeface="Times New Roman" pitchFamily="18" charset="0"/>
              <a:cs typeface="Times New Roman" pitchFamily="18" charset="0"/>
            </a:endParaRPr>
          </a:p>
          <a:p>
            <a:r>
              <a:rPr lang="en-US" b="1" dirty="0">
                <a:latin typeface="Times New Roman" pitchFamily="18" charset="0"/>
                <a:cs typeface="Times New Roman" pitchFamily="18" charset="0"/>
              </a:rPr>
              <a:t>Non </a:t>
            </a:r>
            <a:r>
              <a:rPr lang="en-US" b="1" dirty="0" err="1">
                <a:latin typeface="Times New Roman" pitchFamily="18" charset="0"/>
                <a:cs typeface="Times New Roman" pitchFamily="18" charset="0"/>
              </a:rPr>
              <a:t>siamo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italiani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We’re not Italian.</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Non </a:t>
            </a:r>
            <a:r>
              <a:rPr lang="en-US" b="1" dirty="0" err="1">
                <a:latin typeface="Times New Roman" pitchFamily="18" charset="0"/>
                <a:cs typeface="Times New Roman" pitchFamily="18" charset="0"/>
              </a:rPr>
              <a:t>siete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stranieri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Aren’t you foreigners?</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Non hai il mio indirizzo?</a:t>
            </a:r>
            <a:r>
              <a:rPr lang="en-US" dirty="0">
                <a:latin typeface="Times New Roman" pitchFamily="18" charset="0"/>
                <a:cs typeface="Times New Roman" pitchFamily="18" charset="0"/>
              </a:rPr>
              <a:t>                    Haven’t you got my address?</a:t>
            </a:r>
            <a:endParaRPr lang="it-IT" b="1" dirty="0">
              <a:latin typeface="Times New Roman" pitchFamily="18" charset="0"/>
              <a:cs typeface="Times New Roman" pitchFamily="18" charset="0"/>
            </a:endParaRPr>
          </a:p>
          <a:p>
            <a:r>
              <a:rPr lang="en-US" b="1" dirty="0">
                <a:latin typeface="Times New Roman" pitchFamily="18" charset="0"/>
                <a:cs typeface="Times New Roman" pitchFamily="18" charset="0"/>
              </a:rPr>
              <a:t>Non </a:t>
            </a:r>
            <a:r>
              <a:rPr lang="en-US" b="1" dirty="0" err="1">
                <a:latin typeface="Times New Roman" pitchFamily="18" charset="0"/>
                <a:cs typeface="Times New Roman" pitchFamily="18" charset="0"/>
              </a:rPr>
              <a:t>hanno</a:t>
            </a:r>
            <a:r>
              <a:rPr lang="en-US" b="1" dirty="0">
                <a:latin typeface="Times New Roman" pitchFamily="18" charset="0"/>
                <a:cs typeface="Times New Roman" pitchFamily="18" charset="0"/>
              </a:rPr>
              <a:t> un </a:t>
            </a:r>
            <a:r>
              <a:rPr lang="en-US" b="1" dirty="0" err="1">
                <a:latin typeface="Times New Roman" pitchFamily="18" charset="0"/>
                <a:cs typeface="Times New Roman" pitchFamily="18" charset="0"/>
              </a:rPr>
              <a:t>esame</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They don’t have an exam.</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Non </a:t>
            </a:r>
            <a:r>
              <a:rPr lang="en-US" b="1" dirty="0" err="1">
                <a:latin typeface="Times New Roman" pitchFamily="18" charset="0"/>
                <a:cs typeface="Times New Roman" pitchFamily="18" charset="0"/>
              </a:rPr>
              <a:t>abbiamo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amici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italiani</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We haven’t got any Italian friends.</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Non ho la minima idea di cosa </a:t>
            </a:r>
            <a:r>
              <a:rPr lang="en-US" b="1" dirty="0" err="1">
                <a:latin typeface="Times New Roman" pitchFamily="18" charset="0"/>
                <a:cs typeface="Times New Roman" pitchFamily="18" charset="0"/>
              </a:rPr>
              <a:t>regalare</a:t>
            </a:r>
            <a:r>
              <a:rPr lang="en-US" b="1" dirty="0">
                <a:latin typeface="Times New Roman" pitchFamily="18" charset="0"/>
                <a:cs typeface="Times New Roman" pitchFamily="18" charset="0"/>
              </a:rPr>
              <a:t> a Paola.</a:t>
            </a:r>
            <a:r>
              <a:rPr lang="en-US" dirty="0">
                <a:latin typeface="Times New Roman" pitchFamily="18" charset="0"/>
                <a:cs typeface="Times New Roman" pitchFamily="18" charset="0"/>
              </a:rPr>
              <a:t>  I haven’t the slightest idea what to give Paola.</a:t>
            </a:r>
            <a:endParaRPr lang="ar-EG" dirty="0">
              <a:latin typeface="Times New Roman" pitchFamily="18" charset="0"/>
              <a:cs typeface="Times New Roman" pitchFamily="18" charset="0"/>
            </a:endParaRPr>
          </a:p>
          <a:p>
            <a:r>
              <a:rPr lang="en-US" b="1" dirty="0"/>
              <a:t>Non </a:t>
            </a:r>
            <a:r>
              <a:rPr lang="en-US" b="1" dirty="0" err="1"/>
              <a:t>parlo</a:t>
            </a:r>
            <a:r>
              <a:rPr lang="en-US" b="1" dirty="0"/>
              <a:t> </a:t>
            </a:r>
            <a:r>
              <a:rPr lang="en-US" b="1" dirty="0" err="1"/>
              <a:t>italiano</a:t>
            </a:r>
            <a:r>
              <a:rPr lang="en-US" b="1" dirty="0"/>
              <a:t>.</a:t>
            </a:r>
            <a:r>
              <a:rPr lang="en-US" dirty="0"/>
              <a:t> </a:t>
            </a:r>
            <a:r>
              <a:rPr lang="ar-EG" dirty="0"/>
              <a:t>                                     </a:t>
            </a:r>
            <a:r>
              <a:rPr lang="en-US" dirty="0"/>
              <a:t>I don’t speak Italian.</a:t>
            </a:r>
            <a:endParaRPr lang="en-US" b="1" dirty="0"/>
          </a:p>
          <a:p>
            <a:r>
              <a:rPr lang="en-US" b="1" dirty="0"/>
              <a:t>Non </a:t>
            </a:r>
            <a:r>
              <a:rPr lang="en-US" b="1" dirty="0" err="1"/>
              <a:t>prendiamo</a:t>
            </a:r>
            <a:r>
              <a:rPr lang="en-US" b="1" dirty="0"/>
              <a:t> la </a:t>
            </a:r>
            <a:r>
              <a:rPr lang="en-US" b="1" dirty="0" err="1"/>
              <a:t>macchina</a:t>
            </a:r>
            <a:r>
              <a:rPr lang="ar-EG" b="1" dirty="0"/>
              <a:t> </a:t>
            </a:r>
            <a:r>
              <a:rPr lang="en-US" b="1" dirty="0" err="1"/>
              <a:t>fotografica</a:t>
            </a:r>
            <a:r>
              <a:rPr lang="en-US" b="1" dirty="0"/>
              <a:t>.</a:t>
            </a:r>
            <a:r>
              <a:rPr lang="en-US" dirty="0"/>
              <a:t> </a:t>
            </a:r>
            <a:r>
              <a:rPr lang="ar-EG" dirty="0"/>
              <a:t>     </a:t>
            </a:r>
            <a:r>
              <a:rPr lang="en-US" dirty="0"/>
              <a:t>We’re not taking the camera.</a:t>
            </a:r>
            <a:endParaRPr lang="en-US" b="1" dirty="0"/>
          </a:p>
          <a:p>
            <a:r>
              <a:rPr lang="it-IT" b="1" dirty="0"/>
              <a:t>Giulia e Susanna non partono?</a:t>
            </a:r>
            <a:r>
              <a:rPr lang="en-US" dirty="0"/>
              <a:t> </a:t>
            </a:r>
            <a:r>
              <a:rPr lang="ar-EG" dirty="0"/>
              <a:t>                   </a:t>
            </a:r>
            <a:r>
              <a:rPr lang="en-US" dirty="0"/>
              <a:t>Aren’t Giulia and Susanna leaving?</a:t>
            </a:r>
            <a:endParaRPr lang="it-IT" b="1" dirty="0"/>
          </a:p>
          <a:p>
            <a:r>
              <a:rPr lang="en-US" b="1" dirty="0"/>
              <a:t>Non </a:t>
            </a:r>
            <a:r>
              <a:rPr lang="en-US" b="1" dirty="0" err="1"/>
              <a:t>capisce</a:t>
            </a:r>
            <a:r>
              <a:rPr lang="en-US" b="1" dirty="0"/>
              <a:t> </a:t>
            </a:r>
            <a:r>
              <a:rPr lang="en-US" b="1" dirty="0" err="1"/>
              <a:t>niente</a:t>
            </a:r>
            <a:r>
              <a:rPr lang="en-US" b="1" dirty="0"/>
              <a:t>.</a:t>
            </a:r>
            <a:r>
              <a:rPr lang="en-US" dirty="0"/>
              <a:t> </a:t>
            </a:r>
            <a:r>
              <a:rPr lang="ar-EG" dirty="0"/>
              <a:t>                                    </a:t>
            </a:r>
            <a:r>
              <a:rPr lang="en-US" dirty="0"/>
              <a:t>He/she doesn’t understand anything.</a:t>
            </a:r>
            <a:endParaRPr lang="en-US" dirty="0">
              <a:latin typeface="Times New Roman" pitchFamily="18" charset="0"/>
              <a:cs typeface="Times New Roman" pitchFamily="18" charset="0"/>
            </a:endParaRPr>
          </a:p>
          <a:p>
            <a:endParaRPr lang="en-US" b="1" dirty="0"/>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Formal form</a:t>
            </a:r>
            <a:endParaRPr lang="en-US" dirty="0"/>
          </a:p>
        </p:txBody>
      </p:sp>
      <p:sp>
        <p:nvSpPr>
          <p:cNvPr id="3" name="عنصر نائب للمحتوى 2"/>
          <p:cNvSpPr>
            <a:spLocks noGrp="1"/>
          </p:cNvSpPr>
          <p:nvPr>
            <p:ph idx="1"/>
          </p:nvPr>
        </p:nvSpPr>
        <p:spPr/>
        <p:txBody>
          <a:bodyPr>
            <a:normAutofit fontScale="62500" lnSpcReduction="20000"/>
          </a:bodyPr>
          <a:lstStyle/>
          <a:p>
            <a:r>
              <a:rPr lang="en-US" b="1" dirty="0">
                <a:latin typeface="Times New Roman" pitchFamily="18" charset="0"/>
                <a:cs typeface="Times New Roman" pitchFamily="18" charset="0"/>
              </a:rPr>
              <a:t>In Italian there is a formal way of addressing people which is used with people we do not know, or when some degree of formality is required. When the formal form is required, the pronoun used for the singular, for both men and women, is Lei (</a:t>
            </a:r>
            <a:r>
              <a:rPr lang="en-US" sz="2200" b="1" dirty="0">
                <a:latin typeface="Times New Roman" pitchFamily="18" charset="0"/>
                <a:cs typeface="Times New Roman" pitchFamily="18" charset="0"/>
              </a:rPr>
              <a:t>3</a:t>
            </a:r>
            <a:r>
              <a:rPr lang="en-US" sz="2200" b="1" baseline="30000" dirty="0">
                <a:latin typeface="Times New Roman" pitchFamily="18" charset="0"/>
                <a:cs typeface="Times New Roman" pitchFamily="18" charset="0"/>
              </a:rPr>
              <a:t>rd</a:t>
            </a:r>
            <a:r>
              <a:rPr lang="en-US" sz="2200" b="1" dirty="0">
                <a:latin typeface="Times New Roman" pitchFamily="18" charset="0"/>
                <a:cs typeface="Times New Roman" pitchFamily="18" charset="0"/>
              </a:rPr>
              <a:t> person singular</a:t>
            </a:r>
            <a:r>
              <a:rPr lang="en-US" b="1" dirty="0">
                <a:latin typeface="Times New Roman" pitchFamily="18" charset="0"/>
                <a:cs typeface="Times New Roman" pitchFamily="18" charset="0"/>
              </a:rPr>
              <a:t>); the pronoun used for the plural is normally </a:t>
            </a:r>
            <a:r>
              <a:rPr lang="en-US" b="1" dirty="0" err="1">
                <a:latin typeface="Times New Roman" pitchFamily="18" charset="0"/>
                <a:cs typeface="Times New Roman" pitchFamily="18" charset="0"/>
              </a:rPr>
              <a:t>Voi</a:t>
            </a:r>
            <a:r>
              <a:rPr lang="en-US" b="1" dirty="0">
                <a:latin typeface="Times New Roman" pitchFamily="18" charset="0"/>
                <a:cs typeface="Times New Roman" pitchFamily="18" charset="0"/>
              </a:rPr>
              <a:t>, but in situations when a high degree of formality is required </a:t>
            </a:r>
            <a:r>
              <a:rPr lang="en-US" b="1" dirty="0" err="1">
                <a:latin typeface="Times New Roman" pitchFamily="18" charset="0"/>
                <a:cs typeface="Times New Roman" pitchFamily="18" charset="0"/>
              </a:rPr>
              <a:t>Loro</a:t>
            </a:r>
            <a:r>
              <a:rPr lang="en-US" b="1" dirty="0">
                <a:latin typeface="Times New Roman" pitchFamily="18" charset="0"/>
                <a:cs typeface="Times New Roman" pitchFamily="18" charset="0"/>
              </a:rPr>
              <a:t> can be used:</a:t>
            </a:r>
            <a:endParaRPr lang="ar-EG"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Lei è molto gentile, Signore.</a:t>
            </a:r>
            <a:r>
              <a:rPr lang="en-US" dirty="0">
                <a:latin typeface="Times New Roman" pitchFamily="18" charset="0"/>
                <a:cs typeface="Times New Roman" pitchFamily="18" charset="0"/>
              </a:rPr>
              <a:t> </a:t>
            </a:r>
            <a:r>
              <a:rPr lang="ar-EG" dirty="0">
                <a:latin typeface="Times New Roman" pitchFamily="18" charset="0"/>
                <a:cs typeface="Times New Roman" pitchFamily="18" charset="0"/>
              </a:rPr>
              <a:t>                    </a:t>
            </a:r>
            <a:r>
              <a:rPr lang="en-US" dirty="0">
                <a:latin typeface="Times New Roman" pitchFamily="18" charset="0"/>
                <a:cs typeface="Times New Roman" pitchFamily="18" charset="0"/>
              </a:rPr>
              <a:t>You’re very kind(, Sir).</a:t>
            </a:r>
            <a:endParaRPr lang="it-IT" b="1" dirty="0">
              <a:latin typeface="Times New Roman" pitchFamily="18" charset="0"/>
              <a:cs typeface="Times New Roman" pitchFamily="18" charset="0"/>
            </a:endParaRPr>
          </a:p>
          <a:p>
            <a:r>
              <a:rPr lang="it-IT" b="1" dirty="0">
                <a:latin typeface="Times New Roman" pitchFamily="18" charset="0"/>
                <a:cs typeface="Times New Roman" pitchFamily="18" charset="0"/>
              </a:rPr>
              <a:t>Lei non è troppo alta, Signora!                </a:t>
            </a:r>
            <a:r>
              <a:rPr lang="en-US" dirty="0">
                <a:latin typeface="Times New Roman" pitchFamily="18" charset="0"/>
                <a:cs typeface="Times New Roman" pitchFamily="18" charset="0"/>
              </a:rPr>
              <a:t> You’re not too tall(, Madam)!</a:t>
            </a:r>
            <a:endParaRPr lang="it-IT" b="1" dirty="0">
              <a:latin typeface="Times New Roman" pitchFamily="18" charset="0"/>
              <a:cs typeface="Times New Roman" pitchFamily="18" charset="0"/>
            </a:endParaRPr>
          </a:p>
          <a:p>
            <a:r>
              <a:rPr lang="it-IT" b="1" dirty="0">
                <a:latin typeface="Times New Roman" pitchFamily="18" charset="0"/>
                <a:cs typeface="Times New Roman" pitchFamily="18" charset="0"/>
              </a:rPr>
              <a:t>Signora Belli, (Lei) ha la patente?</a:t>
            </a:r>
            <a:r>
              <a:rPr lang="en-US" dirty="0">
                <a:latin typeface="Times New Roman" pitchFamily="18" charset="0"/>
                <a:cs typeface="Times New Roman" pitchFamily="18" charset="0"/>
              </a:rPr>
              <a:t>         </a:t>
            </a:r>
            <a:r>
              <a:rPr lang="ar-EG" dirty="0">
                <a:latin typeface="Times New Roman" pitchFamily="18" charset="0"/>
                <a:cs typeface="Times New Roman" pitchFamily="18" charset="0"/>
              </a:rPr>
              <a:t>   </a:t>
            </a:r>
            <a:r>
              <a:rPr lang="en-US" dirty="0" err="1">
                <a:latin typeface="Times New Roman" pitchFamily="18" charset="0"/>
                <a:cs typeface="Times New Roman" pitchFamily="18" charset="0"/>
              </a:rPr>
              <a:t>Mrs</a:t>
            </a:r>
            <a:r>
              <a:rPr lang="en-US" dirty="0">
                <a:latin typeface="Times New Roman" pitchFamily="18" charset="0"/>
                <a:cs typeface="Times New Roman" pitchFamily="18" charset="0"/>
              </a:rPr>
              <a:t> Belli, have you got a</a:t>
            </a:r>
            <a:endParaRPr lang="ar-EG" dirty="0">
              <a:latin typeface="Times New Roman" pitchFamily="18" charset="0"/>
              <a:cs typeface="Times New Roman" pitchFamily="18" charset="0"/>
            </a:endParaRPr>
          </a:p>
          <a:p>
            <a:pPr>
              <a:buNone/>
            </a:pPr>
            <a:r>
              <a:rPr lang="ar-EG" dirty="0">
                <a:latin typeface="Times New Roman" pitchFamily="18" charset="0"/>
                <a:cs typeface="Times New Roman" pitchFamily="18" charset="0"/>
              </a:rPr>
              <a:t>                                                                         </a:t>
            </a:r>
            <a:r>
              <a:rPr lang="en-US" dirty="0">
                <a:latin typeface="Times New Roman" pitchFamily="18" charset="0"/>
                <a:cs typeface="Times New Roman" pitchFamily="18" charset="0"/>
              </a:rPr>
              <a:t> driving </a:t>
            </a:r>
            <a:r>
              <a:rPr lang="en-US" dirty="0" err="1">
                <a:latin typeface="Times New Roman" pitchFamily="18" charset="0"/>
                <a:cs typeface="Times New Roman" pitchFamily="18" charset="0"/>
              </a:rPr>
              <a:t>licence</a:t>
            </a:r>
            <a:r>
              <a:rPr lang="en-US" dirty="0">
                <a:latin typeface="Times New Roman" pitchFamily="18" charset="0"/>
                <a:cs typeface="Times New Roman" pitchFamily="18" charset="0"/>
              </a:rPr>
              <a:t>?</a:t>
            </a:r>
            <a:endParaRPr lang="it-IT" b="1" dirty="0">
              <a:latin typeface="Times New Roman" pitchFamily="18" charset="0"/>
              <a:cs typeface="Times New Roman" pitchFamily="18" charset="0"/>
            </a:endParaRPr>
          </a:p>
          <a:p>
            <a:r>
              <a:rPr lang="en-US" b="1" dirty="0" err="1">
                <a:latin typeface="Times New Roman" pitchFamily="18" charset="0"/>
                <a:cs typeface="Times New Roman" pitchFamily="18" charset="0"/>
              </a:rPr>
              <a:t>Professore</a:t>
            </a:r>
            <a:r>
              <a:rPr lang="en-US" b="1" dirty="0">
                <a:latin typeface="Times New Roman" pitchFamily="18" charset="0"/>
                <a:cs typeface="Times New Roman" pitchFamily="18" charset="0"/>
              </a:rPr>
              <a:t>, (Lei) ha tempo?</a:t>
            </a:r>
            <a:r>
              <a:rPr lang="en-US" dirty="0">
                <a:latin typeface="Times New Roman" pitchFamily="18" charset="0"/>
                <a:cs typeface="Times New Roman" pitchFamily="18" charset="0"/>
              </a:rPr>
              <a:t>                 Have you got time</a:t>
            </a:r>
            <a:r>
              <a:rPr lang="ar-EG" dirty="0">
                <a:latin typeface="Times New Roman" pitchFamily="18" charset="0"/>
                <a:cs typeface="Times New Roman" pitchFamily="18" charset="0"/>
              </a:rPr>
              <a:t> </a:t>
            </a:r>
            <a:r>
              <a:rPr lang="en-US" dirty="0">
                <a:latin typeface="Times New Roman" pitchFamily="18" charset="0"/>
                <a:cs typeface="Times New Roman" pitchFamily="18" charset="0"/>
              </a:rPr>
              <a:t>(,Professor/Sir)?</a:t>
            </a:r>
            <a:endParaRPr lang="en-US" b="1" dirty="0">
              <a:latin typeface="Times New Roman" pitchFamily="18" charset="0"/>
              <a:cs typeface="Times New Roman" pitchFamily="18" charset="0"/>
            </a:endParaRPr>
          </a:p>
          <a:p>
            <a:r>
              <a:rPr lang="it-IT" b="1" dirty="0">
                <a:latin typeface="Times New Roman" pitchFamily="18" charset="0"/>
                <a:cs typeface="Times New Roman" pitchFamily="18" charset="0"/>
              </a:rPr>
              <a:t>Signor Neri, (Lei) è pronto?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Neri</a:t>
            </a:r>
            <a:r>
              <a:rPr lang="en-US" dirty="0">
                <a:latin typeface="Times New Roman" pitchFamily="18" charset="0"/>
                <a:cs typeface="Times New Roman" pitchFamily="18" charset="0"/>
              </a:rPr>
              <a:t>, are you ready?</a:t>
            </a:r>
            <a:endParaRPr lang="it-IT" b="1" dirty="0">
              <a:latin typeface="Times New Roman" pitchFamily="18" charset="0"/>
              <a:cs typeface="Times New Roman" pitchFamily="18" charset="0"/>
            </a:endParaRPr>
          </a:p>
          <a:p>
            <a:r>
              <a:rPr lang="it-IT" b="1" dirty="0">
                <a:latin typeface="Times New Roman" pitchFamily="18" charset="0"/>
                <a:cs typeface="Times New Roman" pitchFamily="18" charset="0"/>
              </a:rPr>
              <a:t>Signori Conti, (Voi) siete italiani? (Signori Conti, Loro sono italiani?) </a:t>
            </a:r>
            <a:endParaRPr lang="ar-EG" b="1" dirty="0">
              <a:latin typeface="Times New Roman" pitchFamily="18" charset="0"/>
              <a:cs typeface="Times New Roman" pitchFamily="18" charset="0"/>
            </a:endParaRPr>
          </a:p>
          <a:p>
            <a:pPr>
              <a:buNone/>
            </a:pPr>
            <a:r>
              <a:rPr lang="ar-EG" b="1" dirty="0">
                <a:latin typeface="Times New Roman" pitchFamily="18" charset="0"/>
                <a:cs typeface="Times New Roman" pitchFamily="18" charset="0"/>
              </a:rPr>
              <a:t>                                                       </a:t>
            </a:r>
            <a:r>
              <a:rPr lang="en-US" dirty="0" err="1">
                <a:latin typeface="Times New Roman" pitchFamily="18" charset="0"/>
                <a:cs typeface="Times New Roman" pitchFamily="18" charset="0"/>
              </a:rPr>
              <a:t>Mr</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Mrs</a:t>
            </a:r>
            <a:r>
              <a:rPr lang="en-US" dirty="0">
                <a:latin typeface="Times New Roman" pitchFamily="18" charset="0"/>
                <a:cs typeface="Times New Roman" pitchFamily="18" charset="0"/>
              </a:rPr>
              <a:t> Conti, are you Italian?</a:t>
            </a:r>
          </a:p>
          <a:p>
            <a:endParaRPr lang="it-IT" b="1" dirty="0"/>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Direct object pronouns</a:t>
            </a:r>
          </a:p>
        </p:txBody>
      </p:sp>
      <p:sp>
        <p:nvSpPr>
          <p:cNvPr id="3" name="عنصر نائب للمحتوى 2"/>
          <p:cNvSpPr>
            <a:spLocks noGrp="1"/>
          </p:cNvSpPr>
          <p:nvPr>
            <p:ph idx="1"/>
          </p:nvPr>
        </p:nvSpPr>
        <p:spPr/>
        <p:txBody>
          <a:bodyPr>
            <a:normAutofit fontScale="85000" lnSpcReduction="10000"/>
          </a:bodyPr>
          <a:lstStyle/>
          <a:p>
            <a:r>
              <a:rPr lang="en-US" sz="3000" dirty="0">
                <a:latin typeface="Times New Roman" pitchFamily="18" charset="0"/>
                <a:cs typeface="Times New Roman" pitchFamily="18" charset="0"/>
              </a:rPr>
              <a:t>The forms of the direct object pronouns are as follows:</a:t>
            </a:r>
            <a:endParaRPr lang="ar-EG" sz="3000" dirty="0">
              <a:latin typeface="Times New Roman" pitchFamily="18" charset="0"/>
              <a:cs typeface="Times New Roman" pitchFamily="18" charset="0"/>
            </a:endParaRPr>
          </a:p>
          <a:p>
            <a:endParaRPr lang="ar-EG" sz="3000" i="1" dirty="0">
              <a:latin typeface="Times New Roman" pitchFamily="18" charset="0"/>
              <a:cs typeface="Times New Roman" pitchFamily="18" charset="0"/>
            </a:endParaRPr>
          </a:p>
          <a:p>
            <a:r>
              <a:rPr lang="en-US" sz="3000" i="1" dirty="0">
                <a:latin typeface="Times New Roman" pitchFamily="18" charset="0"/>
                <a:cs typeface="Times New Roman" pitchFamily="18" charset="0"/>
              </a:rPr>
              <a:t>Subject</a:t>
            </a:r>
            <a:r>
              <a:rPr lang="ar-EG" sz="3000" i="1" dirty="0">
                <a:latin typeface="Times New Roman" pitchFamily="18" charset="0"/>
                <a:cs typeface="Times New Roman" pitchFamily="18" charset="0"/>
              </a:rPr>
              <a:t>           </a:t>
            </a:r>
            <a:r>
              <a:rPr lang="en-US" sz="3000" i="1" dirty="0">
                <a:latin typeface="Times New Roman" pitchFamily="18" charset="0"/>
                <a:cs typeface="Times New Roman" pitchFamily="18" charset="0"/>
              </a:rPr>
              <a:t>Direct object</a:t>
            </a:r>
          </a:p>
          <a:p>
            <a:endParaRPr lang="ar-EG"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Io</a:t>
            </a:r>
            <a:r>
              <a:rPr lang="ar-EG" sz="3000" dirty="0">
                <a:latin typeface="Times New Roman" pitchFamily="18" charset="0"/>
                <a:cs typeface="Times New Roman" pitchFamily="18" charset="0"/>
              </a:rPr>
              <a:t>                       </a:t>
            </a:r>
            <a:r>
              <a:rPr lang="en-US" sz="3000" b="1" dirty="0">
                <a:latin typeface="Times New Roman" pitchFamily="18" charset="0"/>
                <a:cs typeface="Times New Roman" pitchFamily="18" charset="0"/>
              </a:rPr>
              <a:t>mi</a:t>
            </a:r>
            <a:r>
              <a:rPr lang="ar-EG"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me</a:t>
            </a:r>
          </a:p>
          <a:p>
            <a:r>
              <a:rPr lang="en-US" sz="3000" dirty="0" err="1">
                <a:latin typeface="Times New Roman" pitchFamily="18" charset="0"/>
                <a:cs typeface="Times New Roman" pitchFamily="18" charset="0"/>
              </a:rPr>
              <a:t>Tu</a:t>
            </a:r>
            <a:r>
              <a:rPr lang="ar-EG" sz="3000" dirty="0">
                <a:latin typeface="Times New Roman" pitchFamily="18" charset="0"/>
                <a:cs typeface="Times New Roman" pitchFamily="18" charset="0"/>
              </a:rPr>
              <a:t>                       </a:t>
            </a:r>
            <a:r>
              <a:rPr lang="en-US" sz="3000" b="1" dirty="0" err="1">
                <a:latin typeface="Times New Roman" pitchFamily="18" charset="0"/>
                <a:cs typeface="Times New Roman" pitchFamily="18" charset="0"/>
              </a:rPr>
              <a:t>ti</a:t>
            </a:r>
            <a:r>
              <a:rPr lang="ar-EG"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you</a:t>
            </a:r>
          </a:p>
          <a:p>
            <a:r>
              <a:rPr lang="en-US" sz="3000" dirty="0" err="1">
                <a:latin typeface="Times New Roman" pitchFamily="18" charset="0"/>
                <a:cs typeface="Times New Roman" pitchFamily="18" charset="0"/>
              </a:rPr>
              <a:t>lui</a:t>
            </a:r>
            <a:r>
              <a:rPr lang="en-US" sz="3000" dirty="0">
                <a:latin typeface="Times New Roman" pitchFamily="18" charset="0"/>
                <a:cs typeface="Times New Roman" pitchFamily="18" charset="0"/>
              </a:rPr>
              <a:t>/lei</a:t>
            </a:r>
            <a:r>
              <a:rPr lang="ar-EG" sz="3000" dirty="0">
                <a:latin typeface="Times New Roman" pitchFamily="18" charset="0"/>
                <a:cs typeface="Times New Roman" pitchFamily="18" charset="0"/>
              </a:rPr>
              <a:t>                  </a:t>
            </a:r>
            <a:r>
              <a:rPr lang="en-US" sz="3000" b="1" dirty="0">
                <a:latin typeface="Times New Roman" pitchFamily="18" charset="0"/>
                <a:cs typeface="Times New Roman" pitchFamily="18" charset="0"/>
              </a:rPr>
              <a:t>lo [m]/la [f]</a:t>
            </a:r>
            <a:r>
              <a:rPr lang="en-US" sz="3000" dirty="0">
                <a:latin typeface="Times New Roman" pitchFamily="18" charset="0"/>
                <a:cs typeface="Times New Roman" pitchFamily="18" charset="0"/>
              </a:rPr>
              <a:t> </a:t>
            </a:r>
            <a:r>
              <a:rPr lang="ar-EG" sz="3000" dirty="0">
                <a:latin typeface="Times New Roman" pitchFamily="18" charset="0"/>
                <a:cs typeface="Times New Roman" pitchFamily="18" charset="0"/>
              </a:rPr>
              <a:t>                 </a:t>
            </a:r>
            <a:r>
              <a:rPr lang="en-US" sz="3000" dirty="0">
                <a:latin typeface="Times New Roman" pitchFamily="18" charset="0"/>
                <a:cs typeface="Times New Roman" pitchFamily="18" charset="0"/>
              </a:rPr>
              <a:t>him/her/it</a:t>
            </a:r>
          </a:p>
          <a:p>
            <a:r>
              <a:rPr lang="en-US" sz="3000" dirty="0" err="1">
                <a:latin typeface="Times New Roman" pitchFamily="18" charset="0"/>
                <a:cs typeface="Times New Roman" pitchFamily="18" charset="0"/>
              </a:rPr>
              <a:t>Noi</a:t>
            </a:r>
            <a:r>
              <a:rPr lang="ar-EG" sz="3000" dirty="0">
                <a:latin typeface="Times New Roman" pitchFamily="18" charset="0"/>
                <a:cs typeface="Times New Roman" pitchFamily="18" charset="0"/>
              </a:rPr>
              <a:t>                     </a:t>
            </a:r>
            <a:r>
              <a:rPr lang="en-US" sz="3000" b="1" dirty="0" err="1">
                <a:latin typeface="Times New Roman" pitchFamily="18" charset="0"/>
                <a:cs typeface="Times New Roman" pitchFamily="18" charset="0"/>
              </a:rPr>
              <a:t>ci</a:t>
            </a:r>
            <a:r>
              <a:rPr lang="ar-EG"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us</a:t>
            </a:r>
          </a:p>
          <a:p>
            <a:r>
              <a:rPr lang="en-US" sz="3000" dirty="0" err="1">
                <a:latin typeface="Times New Roman" pitchFamily="18" charset="0"/>
                <a:cs typeface="Times New Roman" pitchFamily="18" charset="0"/>
              </a:rPr>
              <a:t>Voi</a:t>
            </a:r>
            <a:r>
              <a:rPr lang="ar-EG" sz="3000" dirty="0">
                <a:latin typeface="Times New Roman" pitchFamily="18" charset="0"/>
                <a:cs typeface="Times New Roman" pitchFamily="18" charset="0"/>
              </a:rPr>
              <a:t>                     </a:t>
            </a:r>
            <a:r>
              <a:rPr lang="en-US" sz="3000" b="1" dirty="0">
                <a:latin typeface="Times New Roman" pitchFamily="18" charset="0"/>
                <a:cs typeface="Times New Roman" pitchFamily="18" charset="0"/>
              </a:rPr>
              <a:t>vi</a:t>
            </a:r>
            <a:r>
              <a:rPr lang="ar-EG"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you</a:t>
            </a:r>
          </a:p>
          <a:p>
            <a:r>
              <a:rPr lang="en-US" sz="3000" dirty="0" err="1">
                <a:latin typeface="Times New Roman" pitchFamily="18" charset="0"/>
                <a:cs typeface="Times New Roman" pitchFamily="18" charset="0"/>
              </a:rPr>
              <a:t>Loro</a:t>
            </a:r>
            <a:r>
              <a:rPr lang="ar-EG" sz="3000" dirty="0">
                <a:latin typeface="Times New Roman" pitchFamily="18" charset="0"/>
                <a:cs typeface="Times New Roman" pitchFamily="18" charset="0"/>
              </a:rPr>
              <a:t>                    </a:t>
            </a:r>
            <a:r>
              <a:rPr lang="en-US" sz="3000" b="1" dirty="0" err="1">
                <a:latin typeface="Times New Roman" pitchFamily="18" charset="0"/>
                <a:cs typeface="Times New Roman" pitchFamily="18" charset="0"/>
              </a:rPr>
              <a:t>li</a:t>
            </a:r>
            <a:r>
              <a:rPr lang="en-US" sz="3000" b="1" dirty="0">
                <a:latin typeface="Times New Roman" pitchFamily="18" charset="0"/>
                <a:cs typeface="Times New Roman" pitchFamily="18" charset="0"/>
              </a:rPr>
              <a:t> [m]/le [f]</a:t>
            </a:r>
            <a:r>
              <a:rPr lang="en-US" sz="3000" dirty="0">
                <a:latin typeface="Times New Roman" pitchFamily="18" charset="0"/>
                <a:cs typeface="Times New Roman" pitchFamily="18" charset="0"/>
              </a:rPr>
              <a:t> </a:t>
            </a:r>
            <a:r>
              <a:rPr lang="ar-EG" sz="3000" dirty="0">
                <a:latin typeface="Times New Roman" pitchFamily="18" charset="0"/>
                <a:cs typeface="Times New Roman" pitchFamily="18" charset="0"/>
              </a:rPr>
              <a:t>                   </a:t>
            </a:r>
            <a:r>
              <a:rPr lang="en-US" sz="3000" dirty="0">
                <a:latin typeface="Times New Roman" pitchFamily="18" charset="0"/>
                <a:cs typeface="Times New Roman" pitchFamily="18" charset="0"/>
              </a:rPr>
              <a:t>them</a:t>
            </a:r>
            <a:endParaRPr lang="ar-EG" sz="3000"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a:p>
            <a:endParaRPr lang="en-US" sz="3000" dirty="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latin typeface="Times New Roman" pitchFamily="18" charset="0"/>
                <a:cs typeface="Times New Roman" pitchFamily="18" charset="0"/>
              </a:rPr>
              <a:t>The present tense of </a:t>
            </a:r>
            <a:r>
              <a:rPr lang="en-US" b="1" dirty="0" err="1">
                <a:latin typeface="Times New Roman" pitchFamily="18" charset="0"/>
                <a:cs typeface="Times New Roman" pitchFamily="18" charset="0"/>
              </a:rPr>
              <a:t>essere</a:t>
            </a:r>
            <a:r>
              <a:rPr lang="en-US" b="1" dirty="0">
                <a:latin typeface="Times New Roman" pitchFamily="18" charset="0"/>
                <a:cs typeface="Times New Roman" pitchFamily="18" charset="0"/>
              </a:rPr>
              <a:t> = to be</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Autofit/>
          </a:bodyPr>
          <a:lstStyle/>
          <a:p>
            <a:pPr algn="ctr"/>
            <a:r>
              <a:rPr lang="en-US" sz="2800" b="1" i="1" dirty="0" err="1">
                <a:latin typeface="Times New Roman" pitchFamily="18" charset="0"/>
                <a:cs typeface="Times New Roman" pitchFamily="18" charset="0"/>
              </a:rPr>
              <a:t>Essere</a:t>
            </a:r>
            <a:r>
              <a:rPr lang="en-US" sz="2800" b="1" i="1" dirty="0">
                <a:latin typeface="Times New Roman" pitchFamily="18" charset="0"/>
                <a:cs typeface="Times New Roman" pitchFamily="18" charset="0"/>
              </a:rPr>
              <a:t>                           </a:t>
            </a:r>
            <a:r>
              <a:rPr lang="en-US" sz="2800" i="1" dirty="0">
                <a:latin typeface="Times New Roman" pitchFamily="18" charset="0"/>
                <a:cs typeface="Times New Roman" pitchFamily="18" charset="0"/>
              </a:rPr>
              <a:t>To be</a:t>
            </a:r>
          </a:p>
          <a:p>
            <a:endParaRPr lang="en-US" sz="2800" b="1" i="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io</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sono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I am</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tu</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sei</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 [sing.] are</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lui</a:t>
            </a:r>
            <a:r>
              <a:rPr lang="en-US" sz="2800" dirty="0">
                <a:latin typeface="Times New Roman" pitchFamily="18" charset="0"/>
                <a:cs typeface="Times New Roman" pitchFamily="18" charset="0"/>
              </a:rPr>
              <a:t>/lei) </a:t>
            </a:r>
            <a:r>
              <a:rPr lang="en-US" sz="2800" b="1" dirty="0">
                <a:latin typeface="Times New Roman" pitchFamily="18" charset="0"/>
                <a:cs typeface="Times New Roman" pitchFamily="18" charset="0"/>
              </a:rPr>
              <a:t>è                                              </a:t>
            </a:r>
            <a:r>
              <a:rPr lang="en-US" sz="2800" dirty="0">
                <a:latin typeface="Times New Roman" pitchFamily="18" charset="0"/>
                <a:cs typeface="Times New Roman" pitchFamily="18" charset="0"/>
              </a:rPr>
              <a:t>he/she/it is</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noi</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siamo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we are</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voi</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siete</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 [pl.] are</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loro</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sono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they are</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52401"/>
            <a:ext cx="8305800" cy="11818620"/>
          </a:xfrm>
          <a:prstGeom prst="rect">
            <a:avLst/>
          </a:prstGeom>
        </p:spPr>
        <p:txBody>
          <a:bodyPr wrap="square">
            <a:spAutoFit/>
          </a:bodyPr>
          <a:lstStyle/>
          <a:p>
            <a:r>
              <a:rPr lang="en-US" sz="2400" dirty="0">
                <a:latin typeface="Times New Roman" pitchFamily="18" charset="0"/>
                <a:cs typeface="Times New Roman" pitchFamily="18" charset="0"/>
              </a:rPr>
              <a:t>A direct object pronoun replaces a noun used as a direct object; it</a:t>
            </a:r>
            <a:r>
              <a:rPr lang="ar-EG" sz="2400" dirty="0">
                <a:latin typeface="Times New Roman" pitchFamily="18" charset="0"/>
                <a:cs typeface="Times New Roman" pitchFamily="18" charset="0"/>
              </a:rPr>
              <a:t> </a:t>
            </a:r>
            <a:r>
              <a:rPr lang="en-US" sz="2400" dirty="0">
                <a:latin typeface="Times New Roman" pitchFamily="18" charset="0"/>
                <a:cs typeface="Times New Roman" pitchFamily="18" charset="0"/>
              </a:rPr>
              <a:t>must therefore agree in</a:t>
            </a:r>
            <a:r>
              <a:rPr lang="ar-EG" sz="2400" dirty="0">
                <a:latin typeface="Times New Roman" pitchFamily="18" charset="0"/>
                <a:cs typeface="Times New Roman" pitchFamily="18" charset="0"/>
              </a:rPr>
              <a:t> </a:t>
            </a:r>
            <a:r>
              <a:rPr lang="en-US" sz="2400" dirty="0">
                <a:latin typeface="Times New Roman" pitchFamily="18" charset="0"/>
                <a:cs typeface="Times New Roman" pitchFamily="18" charset="0"/>
              </a:rPr>
              <a:t>gender and number with the noun it refers to. Direct</a:t>
            </a:r>
            <a:r>
              <a:rPr lang="ar-EG" sz="2400" dirty="0">
                <a:latin typeface="Times New Roman" pitchFamily="18" charset="0"/>
                <a:cs typeface="Times New Roman" pitchFamily="18" charset="0"/>
              </a:rPr>
              <a:t> </a:t>
            </a:r>
            <a:r>
              <a:rPr lang="en-US" sz="2400" dirty="0">
                <a:latin typeface="Times New Roman" pitchFamily="18" charset="0"/>
                <a:cs typeface="Times New Roman" pitchFamily="18" charset="0"/>
              </a:rPr>
              <a:t>object pronouns normally come before the verb. In the following examples,</a:t>
            </a:r>
            <a:r>
              <a:rPr lang="ar-EG" sz="2400" dirty="0">
                <a:latin typeface="Times New Roman" pitchFamily="18" charset="0"/>
                <a:cs typeface="Times New Roman" pitchFamily="18" charset="0"/>
              </a:rPr>
              <a:t> </a:t>
            </a:r>
            <a:r>
              <a:rPr lang="en-US" sz="2400" dirty="0">
                <a:latin typeface="Times New Roman" pitchFamily="18" charset="0"/>
                <a:cs typeface="Times New Roman" pitchFamily="18" charset="0"/>
              </a:rPr>
              <a:t>the pronouns are in italics:</a:t>
            </a:r>
            <a:endParaRPr lang="ar-EG" sz="2400" dirty="0">
              <a:latin typeface="Times New Roman" pitchFamily="18" charset="0"/>
              <a:cs typeface="Times New Roman" pitchFamily="18" charset="0"/>
            </a:endParaRPr>
          </a:p>
          <a:p>
            <a:endParaRPr lang="ar-EG" b="1" dirty="0"/>
          </a:p>
          <a:p>
            <a:r>
              <a:rPr lang="ar-EG" b="1" dirty="0"/>
              <a:t>- </a:t>
            </a:r>
            <a:r>
              <a:rPr lang="it-IT" b="1" dirty="0"/>
              <a:t>Quando vedo Elena </a:t>
            </a:r>
            <a:r>
              <a:rPr lang="it-IT" b="1" i="1" dirty="0"/>
              <a:t>la invito a cena.</a:t>
            </a:r>
            <a:r>
              <a:rPr lang="ar-EG" b="1" i="1" dirty="0"/>
              <a:t>          </a:t>
            </a:r>
            <a:r>
              <a:rPr lang="en-US" dirty="0"/>
              <a:t> </a:t>
            </a:r>
            <a:r>
              <a:rPr lang="en-US" dirty="0">
                <a:solidFill>
                  <a:srgbClr val="FFFF00"/>
                </a:solidFill>
              </a:rPr>
              <a:t>When I see Elena I’ll invite</a:t>
            </a:r>
            <a:r>
              <a:rPr lang="ar-EG" dirty="0">
                <a:solidFill>
                  <a:srgbClr val="FFFF00"/>
                </a:solidFill>
              </a:rPr>
              <a:t> </a:t>
            </a:r>
            <a:r>
              <a:rPr lang="en-US" i="1" dirty="0">
                <a:solidFill>
                  <a:srgbClr val="FFFF00"/>
                </a:solidFill>
              </a:rPr>
              <a:t>her to dinner.</a:t>
            </a:r>
            <a:endParaRPr lang="it-IT" b="1" i="1" dirty="0">
              <a:solidFill>
                <a:srgbClr val="FFFF00"/>
              </a:solidFill>
            </a:endParaRPr>
          </a:p>
          <a:p>
            <a:r>
              <a:rPr lang="en-US" dirty="0"/>
              <a:t>[</a:t>
            </a:r>
            <a:r>
              <a:rPr lang="en-US" b="1" i="1" dirty="0"/>
              <a:t>la replaces and agrees with Elena (</a:t>
            </a:r>
            <a:r>
              <a:rPr lang="en-US" b="1" i="1" dirty="0" err="1"/>
              <a:t>fs</a:t>
            </a:r>
            <a:r>
              <a:rPr lang="en-US" b="1" i="1" dirty="0"/>
              <a:t>)]</a:t>
            </a:r>
            <a:endParaRPr lang="ar-EG" b="1" dirty="0"/>
          </a:p>
          <a:p>
            <a:r>
              <a:rPr lang="ar-EG" b="1" dirty="0"/>
              <a:t>- </a:t>
            </a:r>
            <a:r>
              <a:rPr lang="it-IT" b="1" dirty="0"/>
              <a:t>Quando vedo Lorenzo </a:t>
            </a:r>
            <a:r>
              <a:rPr lang="it-IT" b="1" i="1" dirty="0"/>
              <a:t>lo invito a cena.</a:t>
            </a:r>
            <a:r>
              <a:rPr lang="ar-EG" b="1" i="1" dirty="0"/>
              <a:t>    </a:t>
            </a:r>
            <a:r>
              <a:rPr lang="en-US" dirty="0"/>
              <a:t> </a:t>
            </a:r>
            <a:r>
              <a:rPr lang="en-US" dirty="0">
                <a:solidFill>
                  <a:srgbClr val="FFFF00"/>
                </a:solidFill>
              </a:rPr>
              <a:t>When I see Lorenzo I’ll invite</a:t>
            </a:r>
            <a:r>
              <a:rPr lang="ar-EG" dirty="0">
                <a:solidFill>
                  <a:srgbClr val="FFFF00"/>
                </a:solidFill>
              </a:rPr>
              <a:t> </a:t>
            </a:r>
            <a:r>
              <a:rPr lang="en-US" i="1" dirty="0">
                <a:solidFill>
                  <a:srgbClr val="FFFF00"/>
                </a:solidFill>
              </a:rPr>
              <a:t>him to dinner.</a:t>
            </a:r>
            <a:endParaRPr lang="it-IT" b="1" i="1" dirty="0">
              <a:solidFill>
                <a:srgbClr val="FFFF00"/>
              </a:solidFill>
            </a:endParaRPr>
          </a:p>
          <a:p>
            <a:r>
              <a:rPr lang="en-US" dirty="0"/>
              <a:t>[</a:t>
            </a:r>
            <a:r>
              <a:rPr lang="en-US" b="1" i="1" dirty="0"/>
              <a:t>lo replaces and agrees with Lorenzo</a:t>
            </a:r>
            <a:r>
              <a:rPr lang="ar-EG" b="1" i="1" dirty="0"/>
              <a:t> </a:t>
            </a:r>
            <a:r>
              <a:rPr lang="en-US" dirty="0"/>
              <a:t>(ms)]</a:t>
            </a:r>
            <a:endParaRPr lang="ar-EG" b="1" dirty="0"/>
          </a:p>
          <a:p>
            <a:r>
              <a:rPr lang="ar-EG" b="1" dirty="0"/>
              <a:t>- </a:t>
            </a:r>
            <a:r>
              <a:rPr lang="it-IT" b="1" dirty="0"/>
              <a:t>Scrivo le cartoline e poi </a:t>
            </a:r>
            <a:r>
              <a:rPr lang="it-IT" b="1" i="1" dirty="0"/>
              <a:t>le imbuco.</a:t>
            </a:r>
            <a:r>
              <a:rPr lang="ar-EG" b="1" i="1" dirty="0"/>
              <a:t>           </a:t>
            </a:r>
            <a:r>
              <a:rPr lang="en-US" dirty="0">
                <a:solidFill>
                  <a:srgbClr val="FFFF00"/>
                </a:solidFill>
              </a:rPr>
              <a:t> I write the postcards and</a:t>
            </a:r>
            <a:r>
              <a:rPr lang="ar-EG" dirty="0">
                <a:solidFill>
                  <a:srgbClr val="FFFF00"/>
                </a:solidFill>
              </a:rPr>
              <a:t> </a:t>
            </a:r>
            <a:r>
              <a:rPr lang="en-US" dirty="0">
                <a:solidFill>
                  <a:srgbClr val="FFFF00"/>
                </a:solidFill>
              </a:rPr>
              <a:t>then post </a:t>
            </a:r>
            <a:r>
              <a:rPr lang="en-US" i="1" dirty="0">
                <a:solidFill>
                  <a:srgbClr val="FFFF00"/>
                </a:solidFill>
              </a:rPr>
              <a:t>them.</a:t>
            </a:r>
            <a:endParaRPr lang="it-IT" b="1" i="1" dirty="0">
              <a:solidFill>
                <a:srgbClr val="FFFF00"/>
              </a:solidFill>
            </a:endParaRPr>
          </a:p>
          <a:p>
            <a:r>
              <a:rPr lang="en-US" dirty="0"/>
              <a:t>[</a:t>
            </a:r>
            <a:r>
              <a:rPr lang="en-US" b="1" i="1" dirty="0"/>
              <a:t>le replaces and agrees with le</a:t>
            </a:r>
            <a:r>
              <a:rPr lang="ar-EG" b="1" i="1" dirty="0"/>
              <a:t> </a:t>
            </a:r>
            <a:r>
              <a:rPr lang="en-US" b="1" dirty="0" err="1"/>
              <a:t>cartoline</a:t>
            </a:r>
            <a:r>
              <a:rPr lang="en-US" b="1" dirty="0"/>
              <a:t> (</a:t>
            </a:r>
            <a:r>
              <a:rPr lang="en-US" b="1" dirty="0" err="1"/>
              <a:t>fp</a:t>
            </a:r>
            <a:r>
              <a:rPr lang="en-US" b="1" dirty="0"/>
              <a:t>)]</a:t>
            </a:r>
            <a:endParaRPr lang="ar-EG" b="1" dirty="0"/>
          </a:p>
          <a:p>
            <a:r>
              <a:rPr lang="ar-EG" b="1" dirty="0"/>
              <a:t>- </a:t>
            </a:r>
            <a:r>
              <a:rPr lang="it-IT" b="1" dirty="0"/>
              <a:t>Appena compro i biscotti </a:t>
            </a:r>
            <a:r>
              <a:rPr lang="it-IT" b="1" i="1" dirty="0"/>
              <a:t>li mangio.</a:t>
            </a:r>
            <a:r>
              <a:rPr lang="ar-EG" b="1" i="1" dirty="0"/>
              <a:t>     </a:t>
            </a:r>
            <a:r>
              <a:rPr lang="ar-EG" b="1" i="1" dirty="0">
                <a:solidFill>
                  <a:srgbClr val="FFFF00"/>
                </a:solidFill>
              </a:rPr>
              <a:t>         </a:t>
            </a:r>
            <a:r>
              <a:rPr lang="en-US" dirty="0">
                <a:solidFill>
                  <a:srgbClr val="FFFF00"/>
                </a:solidFill>
              </a:rPr>
              <a:t> As soon as I buy biscuits I</a:t>
            </a:r>
            <a:r>
              <a:rPr lang="ar-EG" dirty="0">
                <a:solidFill>
                  <a:srgbClr val="FFFF00"/>
                </a:solidFill>
              </a:rPr>
              <a:t> </a:t>
            </a:r>
            <a:r>
              <a:rPr lang="en-US" dirty="0">
                <a:solidFill>
                  <a:srgbClr val="FFFF00"/>
                </a:solidFill>
              </a:rPr>
              <a:t>eat </a:t>
            </a:r>
            <a:r>
              <a:rPr lang="en-US" i="1" dirty="0">
                <a:solidFill>
                  <a:srgbClr val="FFFF00"/>
                </a:solidFill>
              </a:rPr>
              <a:t>them.</a:t>
            </a:r>
            <a:endParaRPr lang="it-IT" b="1" i="1" dirty="0">
              <a:solidFill>
                <a:srgbClr val="FFFF00"/>
              </a:solidFill>
            </a:endParaRPr>
          </a:p>
          <a:p>
            <a:r>
              <a:rPr lang="en-US" dirty="0"/>
              <a:t>[</a:t>
            </a:r>
            <a:r>
              <a:rPr lang="en-US" b="1" i="1" dirty="0" err="1"/>
              <a:t>li</a:t>
            </a:r>
            <a:r>
              <a:rPr lang="en-US" b="1" i="1" dirty="0"/>
              <a:t> replaces and agrees with </a:t>
            </a:r>
            <a:r>
              <a:rPr lang="en-US" b="1" i="1" dirty="0" err="1"/>
              <a:t>i</a:t>
            </a:r>
            <a:r>
              <a:rPr lang="en-US" b="1" i="1" dirty="0"/>
              <a:t> biscotti</a:t>
            </a:r>
            <a:r>
              <a:rPr lang="ar-EG" b="1" i="1" dirty="0"/>
              <a:t> </a:t>
            </a:r>
            <a:r>
              <a:rPr lang="en-US" dirty="0"/>
              <a:t>(mp)]</a:t>
            </a:r>
            <a:endParaRPr lang="ar-EG" b="1" dirty="0"/>
          </a:p>
          <a:p>
            <a:r>
              <a:rPr lang="ar-EG" b="1" dirty="0"/>
              <a:t>- </a:t>
            </a:r>
            <a:r>
              <a:rPr lang="it-IT" b="1" dirty="0"/>
              <a:t>Prendo il giornale e </a:t>
            </a:r>
            <a:r>
              <a:rPr lang="it-IT" b="1" i="1" dirty="0"/>
              <a:t>lo leggo subito.</a:t>
            </a:r>
            <a:r>
              <a:rPr lang="ar-EG" b="1" i="1" dirty="0"/>
              <a:t>          </a:t>
            </a:r>
            <a:r>
              <a:rPr lang="en-US" dirty="0"/>
              <a:t> </a:t>
            </a:r>
            <a:r>
              <a:rPr lang="en-US" dirty="0">
                <a:solidFill>
                  <a:srgbClr val="FFFF00"/>
                </a:solidFill>
              </a:rPr>
              <a:t>I get the paper and read </a:t>
            </a:r>
            <a:r>
              <a:rPr lang="en-US" i="1" dirty="0">
                <a:solidFill>
                  <a:srgbClr val="FFFF00"/>
                </a:solidFill>
              </a:rPr>
              <a:t>it</a:t>
            </a:r>
            <a:r>
              <a:rPr lang="ar-EG" i="1" dirty="0">
                <a:solidFill>
                  <a:srgbClr val="FFFF00"/>
                </a:solidFill>
              </a:rPr>
              <a:t> </a:t>
            </a:r>
            <a:r>
              <a:rPr lang="en-US" dirty="0">
                <a:solidFill>
                  <a:srgbClr val="FFFF00"/>
                </a:solidFill>
              </a:rPr>
              <a:t>immediately</a:t>
            </a:r>
            <a:endParaRPr lang="it-IT" b="1" i="1" dirty="0">
              <a:solidFill>
                <a:srgbClr val="FFFF00"/>
              </a:solidFill>
            </a:endParaRPr>
          </a:p>
          <a:p>
            <a:r>
              <a:rPr lang="en-US" dirty="0"/>
              <a:t>[</a:t>
            </a:r>
            <a:r>
              <a:rPr lang="en-US" b="1" i="1" dirty="0"/>
              <a:t>lo replaces and agrees with </a:t>
            </a:r>
            <a:r>
              <a:rPr lang="en-US" b="1" i="1" dirty="0" err="1"/>
              <a:t>il</a:t>
            </a:r>
            <a:r>
              <a:rPr lang="ar-EG" b="1" i="1" dirty="0"/>
              <a:t> </a:t>
            </a:r>
            <a:r>
              <a:rPr lang="en-US" b="1" dirty="0" err="1"/>
              <a:t>giornale</a:t>
            </a:r>
            <a:r>
              <a:rPr lang="en-US" b="1" dirty="0"/>
              <a:t> (ms)]</a:t>
            </a:r>
            <a:endParaRPr lang="ar-EG" b="1" dirty="0"/>
          </a:p>
          <a:p>
            <a:r>
              <a:rPr lang="ar-EG" b="1" dirty="0"/>
              <a:t>- </a:t>
            </a:r>
            <a:r>
              <a:rPr lang="it-IT" b="1" dirty="0"/>
              <a:t>Giacomo </a:t>
            </a:r>
            <a:r>
              <a:rPr lang="it-IT" b="1" i="1" dirty="0"/>
              <a:t>mi invita spesso a cena.</a:t>
            </a:r>
            <a:r>
              <a:rPr lang="en-US" dirty="0">
                <a:solidFill>
                  <a:srgbClr val="FFFF00"/>
                </a:solidFill>
              </a:rPr>
              <a:t> </a:t>
            </a:r>
            <a:r>
              <a:rPr lang="ar-EG" dirty="0">
                <a:solidFill>
                  <a:srgbClr val="FFFF00"/>
                </a:solidFill>
              </a:rPr>
              <a:t>                </a:t>
            </a:r>
            <a:r>
              <a:rPr lang="en-US" dirty="0" err="1">
                <a:solidFill>
                  <a:srgbClr val="FFFF00"/>
                </a:solidFill>
              </a:rPr>
              <a:t>Giacomo</a:t>
            </a:r>
            <a:r>
              <a:rPr lang="en-US" dirty="0">
                <a:solidFill>
                  <a:srgbClr val="FFFF00"/>
                </a:solidFill>
              </a:rPr>
              <a:t> often invites </a:t>
            </a:r>
            <a:r>
              <a:rPr lang="en-US" i="1" dirty="0">
                <a:solidFill>
                  <a:srgbClr val="FFFF00"/>
                </a:solidFill>
              </a:rPr>
              <a:t>me to dinner.</a:t>
            </a:r>
            <a:endParaRPr lang="it-IT" b="1" i="1" dirty="0"/>
          </a:p>
          <a:p>
            <a:r>
              <a:rPr lang="ar-EG" b="1" dirty="0"/>
              <a:t>- </a:t>
            </a:r>
            <a:r>
              <a:rPr lang="en-US" b="1" dirty="0"/>
              <a:t>Se </a:t>
            </a:r>
            <a:r>
              <a:rPr lang="en-US" b="1" dirty="0" err="1"/>
              <a:t>vuoi</a:t>
            </a:r>
            <a:r>
              <a:rPr lang="en-US" b="1" dirty="0"/>
              <a:t>, </a:t>
            </a:r>
            <a:r>
              <a:rPr lang="en-US" b="1" i="1" dirty="0" err="1"/>
              <a:t>ti</a:t>
            </a:r>
            <a:r>
              <a:rPr lang="en-US" b="1" i="1" dirty="0"/>
              <a:t> </a:t>
            </a:r>
            <a:r>
              <a:rPr lang="en-US" b="1" i="1" dirty="0" err="1"/>
              <a:t>aiuto</a:t>
            </a:r>
            <a:r>
              <a:rPr lang="en-US" b="1" i="1" dirty="0"/>
              <a:t>.</a:t>
            </a:r>
            <a:r>
              <a:rPr lang="en-US" dirty="0">
                <a:solidFill>
                  <a:srgbClr val="FFFF00"/>
                </a:solidFill>
              </a:rPr>
              <a:t> </a:t>
            </a:r>
            <a:r>
              <a:rPr lang="ar-EG" dirty="0">
                <a:solidFill>
                  <a:srgbClr val="FFFF00"/>
                </a:solidFill>
              </a:rPr>
              <a:t>                                         </a:t>
            </a:r>
            <a:r>
              <a:rPr lang="en-US" dirty="0">
                <a:solidFill>
                  <a:srgbClr val="FFFF00"/>
                </a:solidFill>
              </a:rPr>
              <a:t>If you want, I’ll help </a:t>
            </a:r>
            <a:r>
              <a:rPr lang="en-US" i="1" dirty="0">
                <a:solidFill>
                  <a:srgbClr val="FFFF00"/>
                </a:solidFill>
              </a:rPr>
              <a:t>you.</a:t>
            </a:r>
            <a:endParaRPr lang="en-US" b="1" i="1" dirty="0">
              <a:solidFill>
                <a:srgbClr val="FFFF00"/>
              </a:solidFill>
            </a:endParaRPr>
          </a:p>
          <a:p>
            <a:r>
              <a:rPr lang="ar-EG" b="1" i="1" dirty="0"/>
              <a:t>- </a:t>
            </a:r>
            <a:r>
              <a:rPr lang="en-US" b="1" i="1" dirty="0"/>
              <a:t>Lo </a:t>
            </a:r>
            <a:r>
              <a:rPr lang="en-US" b="1" i="1" dirty="0" err="1"/>
              <a:t>conosco</a:t>
            </a:r>
            <a:r>
              <a:rPr lang="en-US" b="1" i="1" dirty="0"/>
              <a:t> </a:t>
            </a:r>
            <a:r>
              <a:rPr lang="en-US" b="1" i="1" dirty="0" err="1"/>
              <a:t>bene</a:t>
            </a:r>
            <a:r>
              <a:rPr lang="en-US" b="1" i="1" dirty="0"/>
              <a:t>.</a:t>
            </a:r>
            <a:r>
              <a:rPr lang="en-US" dirty="0">
                <a:solidFill>
                  <a:srgbClr val="FFFF00"/>
                </a:solidFill>
              </a:rPr>
              <a:t> </a:t>
            </a:r>
            <a:r>
              <a:rPr lang="ar-EG" dirty="0">
                <a:solidFill>
                  <a:srgbClr val="FFFF00"/>
                </a:solidFill>
              </a:rPr>
              <a:t>                                        </a:t>
            </a:r>
            <a:r>
              <a:rPr lang="en-US" dirty="0">
                <a:solidFill>
                  <a:srgbClr val="FFFF00"/>
                </a:solidFill>
              </a:rPr>
              <a:t>I know </a:t>
            </a:r>
            <a:r>
              <a:rPr lang="en-US" i="1" dirty="0">
                <a:solidFill>
                  <a:srgbClr val="FFFF00"/>
                </a:solidFill>
              </a:rPr>
              <a:t>him well.</a:t>
            </a:r>
            <a:endParaRPr lang="en-US" b="1" i="1" dirty="0">
              <a:solidFill>
                <a:srgbClr val="FFFF00"/>
              </a:solidFill>
            </a:endParaRPr>
          </a:p>
          <a:p>
            <a:r>
              <a:rPr lang="ar-EG" b="1" i="1" dirty="0"/>
              <a:t>- </a:t>
            </a:r>
            <a:r>
              <a:rPr lang="it-IT" b="1" i="1" dirty="0"/>
              <a:t>La vedo tutti i giorni.</a:t>
            </a:r>
            <a:r>
              <a:rPr lang="en-US" dirty="0">
                <a:solidFill>
                  <a:srgbClr val="FFFF00"/>
                </a:solidFill>
              </a:rPr>
              <a:t> </a:t>
            </a:r>
            <a:r>
              <a:rPr lang="ar-EG" dirty="0">
                <a:solidFill>
                  <a:srgbClr val="FFFF00"/>
                </a:solidFill>
              </a:rPr>
              <a:t>                                  </a:t>
            </a:r>
            <a:r>
              <a:rPr lang="en-US" dirty="0">
                <a:solidFill>
                  <a:srgbClr val="FFFF00"/>
                </a:solidFill>
              </a:rPr>
              <a:t>I see </a:t>
            </a:r>
            <a:r>
              <a:rPr lang="en-US" i="1" dirty="0">
                <a:solidFill>
                  <a:srgbClr val="FFFF00"/>
                </a:solidFill>
              </a:rPr>
              <a:t>her every day.</a:t>
            </a:r>
            <a:endParaRPr lang="it-IT" b="1" i="1" dirty="0"/>
          </a:p>
          <a:p>
            <a:r>
              <a:rPr lang="ar-EG" b="1" i="1" dirty="0"/>
              <a:t>- </a:t>
            </a:r>
            <a:r>
              <a:rPr lang="en-US" b="1" i="1" dirty="0"/>
              <a:t>Vi </a:t>
            </a:r>
            <a:r>
              <a:rPr lang="en-US" b="1" i="1" dirty="0" err="1"/>
              <a:t>invito</a:t>
            </a:r>
            <a:r>
              <a:rPr lang="en-US" b="1" i="1" dirty="0"/>
              <a:t> </a:t>
            </a:r>
            <a:r>
              <a:rPr lang="en-US" b="1" i="1" dirty="0" err="1"/>
              <a:t>alla</a:t>
            </a:r>
            <a:r>
              <a:rPr lang="en-US" b="1" i="1" dirty="0"/>
              <a:t> </a:t>
            </a:r>
            <a:r>
              <a:rPr lang="en-US" b="1" i="1" dirty="0" err="1"/>
              <a:t>festa</a:t>
            </a:r>
            <a:r>
              <a:rPr lang="en-US" b="1" i="1" dirty="0"/>
              <a:t>.</a:t>
            </a:r>
            <a:r>
              <a:rPr lang="en-US" dirty="0">
                <a:solidFill>
                  <a:srgbClr val="FFFF00"/>
                </a:solidFill>
              </a:rPr>
              <a:t> </a:t>
            </a:r>
            <a:r>
              <a:rPr lang="ar-EG" dirty="0">
                <a:solidFill>
                  <a:srgbClr val="FFFF00"/>
                </a:solidFill>
              </a:rPr>
              <a:t>                                      </a:t>
            </a:r>
            <a:r>
              <a:rPr lang="en-US" dirty="0">
                <a:solidFill>
                  <a:srgbClr val="FFFF00"/>
                </a:solidFill>
              </a:rPr>
              <a:t>I’m inviting </a:t>
            </a:r>
            <a:r>
              <a:rPr lang="en-US" i="1" dirty="0">
                <a:solidFill>
                  <a:srgbClr val="FFFF00"/>
                </a:solidFill>
              </a:rPr>
              <a:t>you to the party.</a:t>
            </a:r>
            <a:endParaRPr lang="en-US" b="1" dirty="0">
              <a:solidFill>
                <a:srgbClr val="FFFF00"/>
              </a:solidFill>
            </a:endParaRPr>
          </a:p>
          <a:p>
            <a:endParaRPr lang="en-US" b="1" i="1" dirty="0"/>
          </a:p>
          <a:p>
            <a:endParaRPr lang="en-US" i="1" dirty="0"/>
          </a:p>
          <a:p>
            <a:endParaRPr lang="en-US" i="1" dirty="0"/>
          </a:p>
          <a:p>
            <a:endParaRPr lang="en-US" i="1" dirty="0"/>
          </a:p>
          <a:p>
            <a:endParaRPr lang="en-US" i="1"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a:p>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Indirect object pronouns </a:t>
            </a:r>
          </a:p>
        </p:txBody>
      </p:sp>
      <p:sp>
        <p:nvSpPr>
          <p:cNvPr id="3" name="عنصر نائب للمحتوى 2"/>
          <p:cNvSpPr>
            <a:spLocks noGrp="1"/>
          </p:cNvSpPr>
          <p:nvPr>
            <p:ph idx="1"/>
          </p:nvPr>
        </p:nvSpPr>
        <p:spPr/>
        <p:txBody>
          <a:bodyPr>
            <a:normAutofit fontScale="62500" lnSpcReduction="20000"/>
          </a:bodyPr>
          <a:lstStyle/>
          <a:p>
            <a:r>
              <a:rPr lang="en-US" sz="4000" dirty="0">
                <a:latin typeface="Times New Roman" pitchFamily="18" charset="0"/>
                <a:cs typeface="Times New Roman" pitchFamily="18" charset="0"/>
              </a:rPr>
              <a:t>The forms of the indirect object pronouns are as follows:</a:t>
            </a:r>
            <a:endParaRPr lang="ar-EG" dirty="0">
              <a:latin typeface="Times New Roman" pitchFamily="18" charset="0"/>
              <a:cs typeface="Times New Roman" pitchFamily="18" charset="0"/>
            </a:endParaRPr>
          </a:p>
          <a:p>
            <a:endParaRPr lang="ar-EG" b="1" dirty="0">
              <a:latin typeface="Times New Roman" pitchFamily="18" charset="0"/>
              <a:cs typeface="Times New Roman" pitchFamily="18" charset="0"/>
            </a:endParaRPr>
          </a:p>
          <a:p>
            <a:r>
              <a:rPr lang="en-US" b="1" dirty="0">
                <a:latin typeface="Times New Roman" pitchFamily="18" charset="0"/>
                <a:cs typeface="Times New Roman" pitchFamily="18" charset="0"/>
              </a:rPr>
              <a:t>Mi</a:t>
            </a:r>
            <a:r>
              <a:rPr lang="ar-EG" b="1" dirty="0">
                <a:latin typeface="Times New Roman" pitchFamily="18" charset="0"/>
                <a:cs typeface="Times New Roman" pitchFamily="18" charset="0"/>
              </a:rPr>
              <a:t>                                </a:t>
            </a:r>
            <a:r>
              <a:rPr lang="en-US" dirty="0">
                <a:latin typeface="Times New Roman" pitchFamily="18" charset="0"/>
                <a:cs typeface="Times New Roman" pitchFamily="18" charset="0"/>
              </a:rPr>
              <a:t>to me</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Ti</a:t>
            </a:r>
            <a:r>
              <a:rPr lang="ar-EG" b="1" dirty="0">
                <a:latin typeface="Times New Roman" pitchFamily="18" charset="0"/>
                <a:cs typeface="Times New Roman" pitchFamily="18" charset="0"/>
              </a:rPr>
              <a:t>                                  </a:t>
            </a:r>
            <a:r>
              <a:rPr lang="en-US" dirty="0">
                <a:latin typeface="Times New Roman" pitchFamily="18" charset="0"/>
                <a:cs typeface="Times New Roman" pitchFamily="18" charset="0"/>
              </a:rPr>
              <a:t>to you</a:t>
            </a:r>
            <a:endParaRPr lang="en-US" b="1" dirty="0">
              <a:latin typeface="Times New Roman" pitchFamily="18" charset="0"/>
              <a:cs typeface="Times New Roman" pitchFamily="18" charset="0"/>
            </a:endParaRPr>
          </a:p>
          <a:p>
            <a:endParaRPr lang="ar-EG" b="1" dirty="0">
              <a:latin typeface="Times New Roman" pitchFamily="18" charset="0"/>
              <a:cs typeface="Times New Roman" pitchFamily="18" charset="0"/>
            </a:endParaRPr>
          </a:p>
          <a:p>
            <a:r>
              <a:rPr lang="en-US" b="1" dirty="0" err="1">
                <a:latin typeface="Times New Roman" pitchFamily="18" charset="0"/>
                <a:cs typeface="Times New Roman" pitchFamily="18" charset="0"/>
              </a:rPr>
              <a:t>gli</a:t>
            </a:r>
            <a:r>
              <a:rPr lang="en-US" b="1" dirty="0">
                <a:latin typeface="Times New Roman" pitchFamily="18" charset="0"/>
                <a:cs typeface="Times New Roman" pitchFamily="18" charset="0"/>
              </a:rPr>
              <a:t> [m]/le [f]</a:t>
            </a:r>
            <a:r>
              <a:rPr lang="en-US" dirty="0">
                <a:latin typeface="Times New Roman" pitchFamily="18" charset="0"/>
                <a:cs typeface="Times New Roman" pitchFamily="18" charset="0"/>
              </a:rPr>
              <a:t> </a:t>
            </a:r>
            <a:r>
              <a:rPr lang="ar-EG" dirty="0">
                <a:latin typeface="Times New Roman" pitchFamily="18" charset="0"/>
                <a:cs typeface="Times New Roman" pitchFamily="18" charset="0"/>
              </a:rPr>
              <a:t>                  </a:t>
            </a:r>
            <a:r>
              <a:rPr lang="en-US" dirty="0">
                <a:latin typeface="Times New Roman" pitchFamily="18" charset="0"/>
                <a:cs typeface="Times New Roman" pitchFamily="18" charset="0"/>
              </a:rPr>
              <a:t>to him/it/her</a:t>
            </a:r>
          </a:p>
          <a:p>
            <a:endParaRPr lang="en-US" b="1" dirty="0">
              <a:latin typeface="Times New Roman" pitchFamily="18" charset="0"/>
              <a:cs typeface="Times New Roman" pitchFamily="18" charset="0"/>
            </a:endParaRPr>
          </a:p>
          <a:p>
            <a:r>
              <a:rPr lang="en-US" b="1" dirty="0" err="1">
                <a:latin typeface="Times New Roman" pitchFamily="18" charset="0"/>
                <a:cs typeface="Times New Roman" pitchFamily="18" charset="0"/>
              </a:rPr>
              <a:t>Ci</a:t>
            </a:r>
            <a:r>
              <a:rPr lang="ar-EG" b="1" dirty="0">
                <a:latin typeface="Times New Roman" pitchFamily="18" charset="0"/>
                <a:cs typeface="Times New Roman" pitchFamily="18" charset="0"/>
              </a:rPr>
              <a:t>                                   </a:t>
            </a:r>
            <a:r>
              <a:rPr lang="en-US" dirty="0">
                <a:latin typeface="Times New Roman" pitchFamily="18" charset="0"/>
                <a:cs typeface="Times New Roman" pitchFamily="18" charset="0"/>
              </a:rPr>
              <a:t>to us</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Vi</a:t>
            </a:r>
            <a:r>
              <a:rPr lang="ar-EG" b="1" dirty="0">
                <a:latin typeface="Times New Roman" pitchFamily="18" charset="0"/>
                <a:cs typeface="Times New Roman" pitchFamily="18" charset="0"/>
              </a:rPr>
              <a:t>                                   </a:t>
            </a:r>
            <a:r>
              <a:rPr lang="en-US" dirty="0">
                <a:latin typeface="Times New Roman" pitchFamily="18" charset="0"/>
                <a:cs typeface="Times New Roman" pitchFamily="18" charset="0"/>
              </a:rPr>
              <a:t>to you</a:t>
            </a:r>
          </a:p>
          <a:p>
            <a:endParaRPr lang="en-US" b="1" dirty="0">
              <a:latin typeface="Times New Roman" pitchFamily="18" charset="0"/>
              <a:cs typeface="Times New Roman" pitchFamily="18" charset="0"/>
            </a:endParaRPr>
          </a:p>
          <a:p>
            <a:r>
              <a:rPr lang="en-US" b="1" dirty="0" err="1">
                <a:latin typeface="Times New Roman" pitchFamily="18" charset="0"/>
                <a:cs typeface="Times New Roman" pitchFamily="18" charset="0"/>
              </a:rPr>
              <a:t>gli</a:t>
            </a:r>
            <a:r>
              <a:rPr lang="en-US" b="1" dirty="0">
                <a:latin typeface="Times New Roman" pitchFamily="18" charset="0"/>
                <a:cs typeface="Times New Roman" pitchFamily="18" charset="0"/>
              </a:rPr>
              <a:t> [m and f]</a:t>
            </a:r>
            <a:r>
              <a:rPr lang="ar-EG" b="1" dirty="0">
                <a:latin typeface="Times New Roman" pitchFamily="18" charset="0"/>
                <a:cs typeface="Times New Roman" pitchFamily="18" charset="0"/>
              </a:rPr>
              <a:t>                   </a:t>
            </a:r>
            <a:r>
              <a:rPr lang="en-US" dirty="0">
                <a:latin typeface="Times New Roman" pitchFamily="18" charset="0"/>
                <a:cs typeface="Times New Roman" pitchFamily="18" charset="0"/>
              </a:rPr>
              <a:t> to them</a:t>
            </a:r>
          </a:p>
          <a:p>
            <a:endParaRPr lang="en-US" b="1"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152400"/>
            <a:ext cx="8763000" cy="6370975"/>
          </a:xfrm>
          <a:prstGeom prst="rect">
            <a:avLst/>
          </a:prstGeom>
        </p:spPr>
        <p:txBody>
          <a:bodyPr wrap="square">
            <a:spAutoFit/>
          </a:bodyPr>
          <a:lstStyle/>
          <a:p>
            <a:r>
              <a:rPr lang="en-US" sz="2800" dirty="0">
                <a:latin typeface="Times New Roman" pitchFamily="18" charset="0"/>
                <a:cs typeface="Times New Roman" pitchFamily="18" charset="0"/>
              </a:rPr>
              <a:t>In Italian, an indirect object pronoun replaces a noun preceded by the</a:t>
            </a:r>
            <a:r>
              <a:rPr lang="ar-EG" sz="2800" dirty="0">
                <a:latin typeface="Times New Roman" pitchFamily="18" charset="0"/>
                <a:cs typeface="Times New Roman" pitchFamily="18" charset="0"/>
              </a:rPr>
              <a:t> </a:t>
            </a:r>
            <a:r>
              <a:rPr lang="en-US" sz="2800" dirty="0">
                <a:latin typeface="Times New Roman" pitchFamily="18" charset="0"/>
                <a:cs typeface="Times New Roman" pitchFamily="18" charset="0"/>
              </a:rPr>
              <a:t>preposition a; it has to agree in gender and number with the noun it refers to.</a:t>
            </a:r>
          </a:p>
          <a:p>
            <a:r>
              <a:rPr lang="en-US" sz="2800" dirty="0">
                <a:latin typeface="Times New Roman" pitchFamily="18" charset="0"/>
                <a:cs typeface="Times New Roman" pitchFamily="18" charset="0"/>
              </a:rPr>
              <a:t>Indirect object pronouns normally come before the verb. In the following</a:t>
            </a:r>
            <a:r>
              <a:rPr lang="ar-EG" sz="2800" dirty="0">
                <a:latin typeface="Times New Roman" pitchFamily="18" charset="0"/>
                <a:cs typeface="Times New Roman" pitchFamily="18" charset="0"/>
              </a:rPr>
              <a:t> </a:t>
            </a:r>
            <a:r>
              <a:rPr lang="en-US" sz="2800" dirty="0">
                <a:latin typeface="Times New Roman" pitchFamily="18" charset="0"/>
                <a:cs typeface="Times New Roman" pitchFamily="18" charset="0"/>
              </a:rPr>
              <a:t>examples, the pronouns are in italics:</a:t>
            </a:r>
            <a:endParaRPr lang="ar-EG" sz="2800" dirty="0">
              <a:latin typeface="Times New Roman" pitchFamily="18" charset="0"/>
              <a:cs typeface="Times New Roman" pitchFamily="18" charset="0"/>
            </a:endParaRPr>
          </a:p>
          <a:p>
            <a:endParaRPr lang="ar-EG" sz="2800" dirty="0">
              <a:latin typeface="Times New Roman" pitchFamily="18" charset="0"/>
              <a:cs typeface="Times New Roman" pitchFamily="18" charset="0"/>
            </a:endParaRPr>
          </a:p>
          <a:p>
            <a:r>
              <a:rPr lang="ar-EG" sz="2400" b="1" dirty="0"/>
              <a:t>- </a:t>
            </a:r>
            <a:r>
              <a:rPr lang="it-IT" sz="2400" b="1" dirty="0"/>
              <a:t>Quando vedo Maria </a:t>
            </a:r>
            <a:r>
              <a:rPr lang="it-IT" sz="2400" b="1" i="1" dirty="0"/>
              <a:t>le racconto tutto.</a:t>
            </a:r>
            <a:r>
              <a:rPr lang="en-US" sz="2400" dirty="0">
                <a:solidFill>
                  <a:srgbClr val="FFFF00"/>
                </a:solidFill>
              </a:rPr>
              <a:t> When I see Maria</a:t>
            </a:r>
            <a:r>
              <a:rPr lang="ar-EG" sz="2400" dirty="0">
                <a:solidFill>
                  <a:srgbClr val="FFFF00"/>
                </a:solidFill>
              </a:rPr>
              <a:t> </a:t>
            </a:r>
            <a:r>
              <a:rPr lang="en-US" sz="2400" dirty="0">
                <a:solidFill>
                  <a:srgbClr val="FFFF00"/>
                </a:solidFill>
              </a:rPr>
              <a:t>I’ll tell her </a:t>
            </a:r>
            <a:endParaRPr lang="ar-EG" sz="2400" dirty="0">
              <a:solidFill>
                <a:srgbClr val="FFFF00"/>
              </a:solidFill>
            </a:endParaRPr>
          </a:p>
          <a:p>
            <a:r>
              <a:rPr lang="ar-EG" sz="2400" dirty="0">
                <a:solidFill>
                  <a:srgbClr val="FFFF00"/>
                </a:solidFill>
              </a:rPr>
              <a:t>                                                      </a:t>
            </a:r>
            <a:r>
              <a:rPr lang="en-US" sz="2400" dirty="0">
                <a:solidFill>
                  <a:srgbClr val="FFFF00"/>
                </a:solidFill>
              </a:rPr>
              <a:t>        everything.</a:t>
            </a:r>
            <a:endParaRPr lang="it-IT" sz="2400" b="1" i="1" dirty="0"/>
          </a:p>
          <a:p>
            <a:r>
              <a:rPr lang="en-US" sz="2400" dirty="0"/>
              <a:t>[</a:t>
            </a:r>
            <a:r>
              <a:rPr lang="en-US" sz="2400" b="1" dirty="0"/>
              <a:t>le stands for a Maria (</a:t>
            </a:r>
            <a:r>
              <a:rPr lang="en-US" sz="2400" b="1" dirty="0" err="1"/>
              <a:t>fs</a:t>
            </a:r>
            <a:r>
              <a:rPr lang="en-US" sz="2400" b="1" dirty="0"/>
              <a:t>)]</a:t>
            </a:r>
          </a:p>
          <a:p>
            <a:endParaRPr lang="ar-EG" sz="2400" b="1" dirty="0"/>
          </a:p>
          <a:p>
            <a:pPr>
              <a:buFontTx/>
              <a:buChar char="-"/>
            </a:pPr>
            <a:r>
              <a:rPr lang="it-IT" sz="2400" b="1" dirty="0"/>
              <a:t>Non telefono a Carlo, </a:t>
            </a:r>
            <a:r>
              <a:rPr lang="it-IT" sz="2400" b="1" i="1" dirty="0"/>
              <a:t>gli scrivo.</a:t>
            </a:r>
            <a:r>
              <a:rPr lang="en-US" sz="2400" dirty="0">
                <a:solidFill>
                  <a:srgbClr val="FFFF00"/>
                </a:solidFill>
              </a:rPr>
              <a:t> I’m not going to phone Carlo: I’ll </a:t>
            </a:r>
            <a:endParaRPr lang="ar-EG" sz="2400" dirty="0">
              <a:solidFill>
                <a:srgbClr val="FFFF00"/>
              </a:solidFill>
            </a:endParaRPr>
          </a:p>
          <a:p>
            <a:r>
              <a:rPr lang="en-US" sz="2400" dirty="0">
                <a:solidFill>
                  <a:srgbClr val="FFFF00"/>
                </a:solidFill>
              </a:rPr>
              <a:t>                                                             write to </a:t>
            </a:r>
            <a:r>
              <a:rPr lang="en-US" sz="2400" i="1" dirty="0">
                <a:solidFill>
                  <a:srgbClr val="FFFF00"/>
                </a:solidFill>
              </a:rPr>
              <a:t>him.</a:t>
            </a:r>
            <a:endParaRPr lang="it-IT" sz="2400" b="1" i="1" dirty="0"/>
          </a:p>
          <a:p>
            <a:r>
              <a:rPr lang="it-IT" sz="2400" dirty="0"/>
              <a:t>[</a:t>
            </a:r>
            <a:r>
              <a:rPr lang="it-IT" sz="2400" b="1" dirty="0"/>
              <a:t>gli stands for a Carlo (ms)]</a:t>
            </a:r>
          </a:p>
          <a:p>
            <a:pPr>
              <a:buFontTx/>
              <a:buChar char="-"/>
            </a:pPr>
            <a:endParaRPr lang="it-IT" sz="2400" b="1" dirty="0"/>
          </a:p>
          <a:p>
            <a:pPr>
              <a:buFontTx/>
              <a:buChar char="-"/>
            </a:pPr>
            <a:r>
              <a:rPr lang="it-IT" sz="2400" b="1" dirty="0"/>
              <a:t>Paolo non </a:t>
            </a:r>
            <a:r>
              <a:rPr lang="it-IT" sz="2400" b="1" i="1" dirty="0"/>
              <a:t>ci dice mai la verità.       </a:t>
            </a:r>
            <a:r>
              <a:rPr lang="en-US" sz="2400" dirty="0">
                <a:solidFill>
                  <a:srgbClr val="FFFF00"/>
                </a:solidFill>
              </a:rPr>
              <a:t> Paolo never tells </a:t>
            </a:r>
            <a:r>
              <a:rPr lang="en-US" sz="2400" i="1" dirty="0">
                <a:solidFill>
                  <a:srgbClr val="FFFF00"/>
                </a:solidFill>
              </a:rPr>
              <a:t>us the truth.</a:t>
            </a:r>
            <a:endParaRPr lang="it-IT" sz="2400" b="1" i="1" dirty="0"/>
          </a:p>
          <a:p>
            <a:r>
              <a:rPr lang="it-IT" sz="2400" dirty="0"/>
              <a:t>[</a:t>
            </a:r>
            <a:r>
              <a:rPr lang="it-IT" sz="2400" b="1" dirty="0"/>
              <a:t>ci stands for a noi]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335846"/>
            <a:ext cx="8763000" cy="6924973"/>
          </a:xfrm>
          <a:prstGeom prst="rect">
            <a:avLst/>
          </a:prstGeom>
        </p:spPr>
        <p:txBody>
          <a:bodyPr wrap="square">
            <a:spAutoFit/>
          </a:bodyPr>
          <a:lstStyle/>
          <a:p>
            <a:r>
              <a:rPr lang="en-US" sz="2400" dirty="0">
                <a:latin typeface="Times New Roman" pitchFamily="18" charset="0"/>
                <a:cs typeface="Times New Roman" pitchFamily="18" charset="0"/>
              </a:rPr>
              <a:t>The third person plural pronoun </a:t>
            </a:r>
            <a:r>
              <a:rPr lang="en-US" sz="2400" dirty="0" err="1">
                <a:latin typeface="Times New Roman" pitchFamily="18" charset="0"/>
                <a:cs typeface="Times New Roman" pitchFamily="18" charset="0"/>
              </a:rPr>
              <a:t>gli</a:t>
            </a:r>
            <a:r>
              <a:rPr lang="en-US" sz="2400" dirty="0">
                <a:latin typeface="Times New Roman" pitchFamily="18" charset="0"/>
                <a:cs typeface="Times New Roman" pitchFamily="18" charset="0"/>
              </a:rPr>
              <a:t> is used for both masculine and feminine.</a:t>
            </a:r>
          </a:p>
          <a:p>
            <a:r>
              <a:rPr lang="en-US" sz="2400" dirty="0">
                <a:latin typeface="Times New Roman" pitchFamily="18" charset="0"/>
                <a:cs typeface="Times New Roman" pitchFamily="18" charset="0"/>
              </a:rPr>
              <a:t>For the third person plural, </a:t>
            </a:r>
            <a:r>
              <a:rPr lang="en-US" sz="2400" dirty="0" err="1">
                <a:latin typeface="Times New Roman" pitchFamily="18" charset="0"/>
                <a:cs typeface="Times New Roman" pitchFamily="18" charset="0"/>
              </a:rPr>
              <a:t>loro</a:t>
            </a:r>
            <a:r>
              <a:rPr lang="en-US" sz="2400" dirty="0">
                <a:latin typeface="Times New Roman" pitchFamily="18" charset="0"/>
                <a:cs typeface="Times New Roman" pitchFamily="18" charset="0"/>
              </a:rPr>
              <a:t> can be used instead of </a:t>
            </a:r>
            <a:r>
              <a:rPr lang="en-US" sz="2400" dirty="0" err="1">
                <a:latin typeface="Times New Roman" pitchFamily="18" charset="0"/>
                <a:cs typeface="Times New Roman" pitchFamily="18" charset="0"/>
              </a:rPr>
              <a:t>gli</a:t>
            </a:r>
            <a:r>
              <a:rPr lang="en-US" sz="2400" dirty="0">
                <a:latin typeface="Times New Roman" pitchFamily="18" charset="0"/>
                <a:cs typeface="Times New Roman" pitchFamily="18" charset="0"/>
              </a:rPr>
              <a:t>, but it always follows the verb; the meaning is the same, but the use of </a:t>
            </a:r>
            <a:r>
              <a:rPr lang="en-US" sz="2400" dirty="0" err="1">
                <a:latin typeface="Times New Roman" pitchFamily="18" charset="0"/>
                <a:cs typeface="Times New Roman" pitchFamily="18" charset="0"/>
              </a:rPr>
              <a:t>loro</a:t>
            </a:r>
            <a:r>
              <a:rPr lang="en-US" sz="2400" dirty="0">
                <a:latin typeface="Times New Roman" pitchFamily="18" charset="0"/>
                <a:cs typeface="Times New Roman" pitchFamily="18" charset="0"/>
              </a:rPr>
              <a:t> is far less frequent and is more formal.</a:t>
            </a:r>
            <a:endParaRPr lang="it-IT" sz="2400" i="1" dirty="0">
              <a:latin typeface="Times New Roman" pitchFamily="18" charset="0"/>
              <a:cs typeface="Times New Roman" pitchFamily="18" charset="0"/>
            </a:endParaRPr>
          </a:p>
          <a:p>
            <a:endParaRPr lang="it-IT" b="1" i="1" dirty="0"/>
          </a:p>
          <a:p>
            <a:r>
              <a:rPr lang="it-IT" b="1" i="1" dirty="0"/>
              <a:t>- Mi mandi una cartolina da Roma? </a:t>
            </a:r>
            <a:r>
              <a:rPr lang="en-US" dirty="0">
                <a:solidFill>
                  <a:srgbClr val="FFFF00"/>
                </a:solidFill>
              </a:rPr>
              <a:t>              Will you send </a:t>
            </a:r>
            <a:r>
              <a:rPr lang="en-US" i="1" dirty="0">
                <a:solidFill>
                  <a:srgbClr val="FFFF00"/>
                </a:solidFill>
              </a:rPr>
              <a:t>me a postcard from </a:t>
            </a:r>
            <a:r>
              <a:rPr lang="en-US" dirty="0">
                <a:solidFill>
                  <a:srgbClr val="FFFF00"/>
                </a:solidFill>
              </a:rPr>
              <a:t>Rome?</a:t>
            </a:r>
          </a:p>
          <a:p>
            <a:endParaRPr lang="it-IT" b="1" i="1" dirty="0"/>
          </a:p>
          <a:p>
            <a:r>
              <a:rPr lang="en-US" b="1" i="1" dirty="0"/>
              <a:t>- Vi </a:t>
            </a:r>
            <a:r>
              <a:rPr lang="en-US" b="1" i="1" dirty="0" err="1"/>
              <a:t>scrivo</a:t>
            </a:r>
            <a:r>
              <a:rPr lang="en-US" b="1" i="1" dirty="0"/>
              <a:t> </a:t>
            </a:r>
            <a:r>
              <a:rPr lang="en-US" b="1" i="1" dirty="0" err="1"/>
              <a:t>appena</a:t>
            </a:r>
            <a:r>
              <a:rPr lang="en-US" b="1" i="1" dirty="0"/>
              <a:t> </a:t>
            </a:r>
            <a:r>
              <a:rPr lang="en-US" b="1" i="1" dirty="0" err="1"/>
              <a:t>arrivo</a:t>
            </a:r>
            <a:r>
              <a:rPr lang="en-US" b="1" i="1" dirty="0"/>
              <a:t>.                                      </a:t>
            </a:r>
            <a:r>
              <a:rPr lang="en-US" dirty="0">
                <a:solidFill>
                  <a:srgbClr val="FFFF00"/>
                </a:solidFill>
              </a:rPr>
              <a:t> I’ll write to </a:t>
            </a:r>
            <a:r>
              <a:rPr lang="en-US" i="1" dirty="0">
                <a:solidFill>
                  <a:srgbClr val="FFFF00"/>
                </a:solidFill>
              </a:rPr>
              <a:t>you as soon as I arrive.</a:t>
            </a:r>
            <a:endParaRPr lang="en-US" b="1" i="1" dirty="0"/>
          </a:p>
          <a:p>
            <a:endParaRPr lang="it-IT" b="1" dirty="0"/>
          </a:p>
          <a:p>
            <a:r>
              <a:rPr lang="it-IT" b="1" dirty="0"/>
              <a:t>- È il compleanno di Anna: </a:t>
            </a:r>
            <a:r>
              <a:rPr lang="it-IT" b="1" i="1" dirty="0"/>
              <a:t>le regalo </a:t>
            </a:r>
            <a:r>
              <a:rPr lang="en-US" b="1" dirty="0"/>
              <a:t>un CD.      </a:t>
            </a:r>
            <a:r>
              <a:rPr lang="en-US" dirty="0">
                <a:solidFill>
                  <a:srgbClr val="FFFF00"/>
                </a:solidFill>
              </a:rPr>
              <a:t> It’s Anna’s birthday: I’m giving </a:t>
            </a:r>
            <a:r>
              <a:rPr lang="en-US" i="1" dirty="0">
                <a:solidFill>
                  <a:srgbClr val="FFFF00"/>
                </a:solidFill>
              </a:rPr>
              <a:t>her a </a:t>
            </a:r>
            <a:r>
              <a:rPr lang="en-US" dirty="0">
                <a:solidFill>
                  <a:srgbClr val="FFFF00"/>
                </a:solidFill>
              </a:rPr>
              <a:t>CD.</a:t>
            </a:r>
          </a:p>
          <a:p>
            <a:endParaRPr lang="en-US" b="1" dirty="0"/>
          </a:p>
          <a:p>
            <a:r>
              <a:rPr lang="it-IT" b="1" dirty="0"/>
              <a:t>- Se Dario non ha l’auto, </a:t>
            </a:r>
            <a:r>
              <a:rPr lang="it-IT" b="1" i="1" dirty="0"/>
              <a:t>gli dò un </a:t>
            </a:r>
            <a:r>
              <a:rPr lang="en-US" b="1" dirty="0" err="1"/>
              <a:t>passaggio</a:t>
            </a:r>
            <a:r>
              <a:rPr lang="en-US" b="1" dirty="0"/>
              <a:t>.    </a:t>
            </a:r>
            <a:r>
              <a:rPr lang="en-US" dirty="0">
                <a:solidFill>
                  <a:srgbClr val="FFFF00"/>
                </a:solidFill>
              </a:rPr>
              <a:t> If Dario hasn’t got his car, I’ll give </a:t>
            </a:r>
            <a:r>
              <a:rPr lang="en-US" i="1" dirty="0">
                <a:solidFill>
                  <a:srgbClr val="FFFF00"/>
                </a:solidFill>
              </a:rPr>
              <a:t>him a lift.</a:t>
            </a:r>
          </a:p>
          <a:p>
            <a:endParaRPr lang="en-US" b="1" dirty="0"/>
          </a:p>
          <a:p>
            <a:r>
              <a:rPr lang="en-US" b="1" i="1" dirty="0"/>
              <a:t>- Ti </a:t>
            </a:r>
            <a:r>
              <a:rPr lang="en-US" b="1" i="1" dirty="0" err="1"/>
              <a:t>impresto</a:t>
            </a:r>
            <a:r>
              <a:rPr lang="en-US" b="1" i="1" dirty="0"/>
              <a:t> </a:t>
            </a:r>
            <a:r>
              <a:rPr lang="en-US" b="1" i="1" dirty="0" err="1"/>
              <a:t>i</a:t>
            </a:r>
            <a:r>
              <a:rPr lang="en-US" b="1" i="1" dirty="0"/>
              <a:t> </a:t>
            </a:r>
            <a:r>
              <a:rPr lang="en-US" b="1" i="1" dirty="0" err="1"/>
              <a:t>soldi</a:t>
            </a:r>
            <a:r>
              <a:rPr lang="en-US" b="1" i="1" dirty="0"/>
              <a:t>.</a:t>
            </a:r>
            <a:r>
              <a:rPr lang="en-US" dirty="0">
                <a:solidFill>
                  <a:srgbClr val="FFFF00"/>
                </a:solidFill>
              </a:rPr>
              <a:t>                                                  I’ll lend </a:t>
            </a:r>
            <a:r>
              <a:rPr lang="en-US" i="1" dirty="0">
                <a:solidFill>
                  <a:srgbClr val="FFFF00"/>
                </a:solidFill>
              </a:rPr>
              <a:t>you the money.</a:t>
            </a:r>
          </a:p>
          <a:p>
            <a:endParaRPr lang="en-US" b="1" i="1" dirty="0"/>
          </a:p>
          <a:p>
            <a:pPr>
              <a:buFontTx/>
              <a:buChar char="-"/>
            </a:pPr>
            <a:r>
              <a:rPr lang="it-IT" b="1" dirty="0"/>
              <a:t>‘Scrivi agli zii?’ ‘No, </a:t>
            </a:r>
            <a:r>
              <a:rPr lang="it-IT" b="1" i="1" dirty="0"/>
              <a:t>gli telefono</a:t>
            </a:r>
            <a:r>
              <a:rPr lang="en-US" b="1" dirty="0"/>
              <a:t> </a:t>
            </a:r>
            <a:r>
              <a:rPr lang="en-US" b="1" dirty="0" err="1"/>
              <a:t>domani</a:t>
            </a:r>
            <a:r>
              <a:rPr lang="en-US" b="1" dirty="0"/>
              <a:t>/No, </a:t>
            </a:r>
            <a:r>
              <a:rPr lang="en-US" b="1" dirty="0" err="1"/>
              <a:t>telefono</a:t>
            </a:r>
            <a:r>
              <a:rPr lang="en-US" b="1" dirty="0"/>
              <a:t> </a:t>
            </a:r>
            <a:r>
              <a:rPr lang="en-US" b="1" i="1" dirty="0" err="1"/>
              <a:t>loro</a:t>
            </a:r>
            <a:r>
              <a:rPr lang="en-US" b="1" i="1" dirty="0"/>
              <a:t> </a:t>
            </a:r>
            <a:r>
              <a:rPr lang="en-US" b="1" i="1" dirty="0" err="1"/>
              <a:t>domani</a:t>
            </a:r>
            <a:r>
              <a:rPr lang="en-US" b="1" i="1" dirty="0"/>
              <a:t>.’   </a:t>
            </a:r>
            <a:r>
              <a:rPr lang="en-US" dirty="0">
                <a:solidFill>
                  <a:srgbClr val="FFFF00"/>
                </a:solidFill>
              </a:rPr>
              <a:t>‘Are you going to</a:t>
            </a:r>
          </a:p>
          <a:p>
            <a:r>
              <a:rPr lang="en-US" dirty="0">
                <a:solidFill>
                  <a:srgbClr val="FFFF00"/>
                </a:solidFill>
              </a:rPr>
              <a:t>                                                            write to your uncles?’ ‘No, I’ll phone </a:t>
            </a:r>
            <a:r>
              <a:rPr lang="en-US" i="1" dirty="0">
                <a:solidFill>
                  <a:srgbClr val="FFFF00"/>
                </a:solidFill>
              </a:rPr>
              <a:t>them </a:t>
            </a:r>
            <a:r>
              <a:rPr lang="en-US" dirty="0">
                <a:solidFill>
                  <a:srgbClr val="FFFF00"/>
                </a:solidFill>
              </a:rPr>
              <a:t>tomorrow.’</a:t>
            </a:r>
            <a:endParaRPr lang="en-US" b="1" i="1" dirty="0"/>
          </a:p>
          <a:p>
            <a:endParaRPr lang="it-IT" b="1" i="1" dirty="0"/>
          </a:p>
          <a:p>
            <a:r>
              <a:rPr lang="it-IT" b="1" i="1" dirty="0"/>
              <a:t>- Gli dico la verità/Dico loro la verità.</a:t>
            </a:r>
            <a:r>
              <a:rPr lang="en-US" dirty="0">
                <a:solidFill>
                  <a:srgbClr val="FFFF00"/>
                </a:solidFill>
              </a:rPr>
              <a:t>                      I’m going to tell </a:t>
            </a:r>
            <a:r>
              <a:rPr lang="en-US" i="1" dirty="0">
                <a:solidFill>
                  <a:srgbClr val="FFFF00"/>
                </a:solidFill>
              </a:rPr>
              <a:t>them the truth.</a:t>
            </a:r>
            <a:endParaRPr lang="en-US" dirty="0">
              <a:solidFill>
                <a:srgbClr val="FFFF00"/>
              </a:solidFill>
            </a:endParaRPr>
          </a:p>
          <a:p>
            <a:endParaRPr lang="it-IT" b="1" i="1" dirty="0"/>
          </a:p>
          <a:p>
            <a:endParaRPr lang="en-US" i="1" dirty="0">
              <a:solidFill>
                <a:srgbClr val="FFFF00"/>
              </a:solidFill>
            </a:endParaRPr>
          </a:p>
          <a:p>
            <a:endParaRPr lang="en-US"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Prepositions</a:t>
            </a:r>
          </a:p>
        </p:txBody>
      </p:sp>
      <p:sp>
        <p:nvSpPr>
          <p:cNvPr id="3" name="عنصر نائب للمحتوى 2"/>
          <p:cNvSpPr>
            <a:spLocks noGrp="1"/>
          </p:cNvSpPr>
          <p:nvPr>
            <p:ph idx="1"/>
          </p:nvPr>
        </p:nvSpPr>
        <p:spPr/>
        <p:txBody>
          <a:bodyPr>
            <a:normAutofit fontScale="62500" lnSpcReduction="20000"/>
          </a:bodyPr>
          <a:lstStyle/>
          <a:p>
            <a:r>
              <a:rPr lang="en-US" dirty="0"/>
              <a:t>The most common Italian prepositions are the following:</a:t>
            </a:r>
          </a:p>
          <a:p>
            <a:r>
              <a:rPr lang="en-US" b="1" dirty="0" err="1"/>
              <a:t>di</a:t>
            </a:r>
            <a:r>
              <a:rPr lang="en-US" b="1" dirty="0"/>
              <a:t>                         </a:t>
            </a:r>
            <a:r>
              <a:rPr lang="en-US" dirty="0"/>
              <a:t>of</a:t>
            </a:r>
          </a:p>
          <a:p>
            <a:endParaRPr lang="en-US" b="1" dirty="0"/>
          </a:p>
          <a:p>
            <a:r>
              <a:rPr lang="en-US" b="1" dirty="0"/>
              <a:t>a                            </a:t>
            </a:r>
            <a:r>
              <a:rPr lang="en-US" dirty="0"/>
              <a:t>to</a:t>
            </a:r>
            <a:endParaRPr lang="en-US" b="1" dirty="0"/>
          </a:p>
          <a:p>
            <a:r>
              <a:rPr lang="en-US" b="1" dirty="0" err="1"/>
              <a:t>da</a:t>
            </a:r>
            <a:r>
              <a:rPr lang="en-US" b="1" dirty="0"/>
              <a:t>                            </a:t>
            </a:r>
            <a:r>
              <a:rPr lang="en-US" dirty="0"/>
              <a:t>from</a:t>
            </a:r>
            <a:endParaRPr lang="en-US" b="1" dirty="0"/>
          </a:p>
          <a:p>
            <a:r>
              <a:rPr lang="en-US" b="1" dirty="0"/>
              <a:t>in                                </a:t>
            </a:r>
            <a:r>
              <a:rPr lang="en-US" dirty="0"/>
              <a:t>in</a:t>
            </a:r>
          </a:p>
          <a:p>
            <a:endParaRPr lang="en-US" b="1" dirty="0"/>
          </a:p>
          <a:p>
            <a:r>
              <a:rPr lang="en-US" b="1" dirty="0"/>
              <a:t>con                             </a:t>
            </a:r>
            <a:r>
              <a:rPr lang="en-US" dirty="0"/>
              <a:t>with</a:t>
            </a:r>
          </a:p>
          <a:p>
            <a:endParaRPr lang="en-US" b="1" dirty="0"/>
          </a:p>
          <a:p>
            <a:r>
              <a:rPr lang="en-US" b="1" dirty="0" err="1"/>
              <a:t>su</a:t>
            </a:r>
            <a:r>
              <a:rPr lang="en-US" b="1" dirty="0"/>
              <a:t>                                 </a:t>
            </a:r>
            <a:r>
              <a:rPr lang="en-US" dirty="0"/>
              <a:t>on</a:t>
            </a:r>
          </a:p>
          <a:p>
            <a:endParaRPr lang="en-US" b="1" dirty="0"/>
          </a:p>
          <a:p>
            <a:r>
              <a:rPr lang="en-US" b="1" dirty="0"/>
              <a:t>per                                  </a:t>
            </a:r>
            <a:r>
              <a:rPr lang="en-US" dirty="0"/>
              <a:t>for</a:t>
            </a:r>
          </a:p>
          <a:p>
            <a:endParaRPr lang="en-US" b="1" dirty="0"/>
          </a:p>
          <a:p>
            <a:r>
              <a:rPr lang="en-US" b="1" dirty="0" err="1"/>
              <a:t>tra</a:t>
            </a:r>
            <a:r>
              <a:rPr lang="en-US" b="1" dirty="0"/>
              <a:t>/</a:t>
            </a:r>
            <a:r>
              <a:rPr lang="en-US" b="1" dirty="0" err="1"/>
              <a:t>fra</a:t>
            </a:r>
            <a:r>
              <a:rPr lang="en-US" b="1" dirty="0"/>
              <a:t>*                    </a:t>
            </a:r>
            <a:r>
              <a:rPr lang="en-US" dirty="0"/>
              <a:t>among, between</a:t>
            </a:r>
          </a:p>
          <a:p>
            <a:endParaRPr lang="en-US" b="1" dirty="0"/>
          </a:p>
          <a:p>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228600"/>
            <a:ext cx="8839200" cy="4524315"/>
          </a:xfrm>
          <a:prstGeom prst="rect">
            <a:avLst/>
          </a:prstGeom>
        </p:spPr>
        <p:txBody>
          <a:bodyPr wrap="square">
            <a:spAutoFit/>
          </a:bodyPr>
          <a:lstStyle/>
          <a:p>
            <a:r>
              <a:rPr lang="en-US" sz="2800" dirty="0">
                <a:latin typeface="Times New Roman" pitchFamily="18" charset="0"/>
                <a:cs typeface="Times New Roman" pitchFamily="18" charset="0"/>
              </a:rPr>
              <a:t>The prepositions </a:t>
            </a:r>
            <a:r>
              <a:rPr lang="en-US" sz="2800" dirty="0" err="1">
                <a:latin typeface="Times New Roman" pitchFamily="18" charset="0"/>
                <a:cs typeface="Times New Roman" pitchFamily="18" charset="0"/>
              </a:rPr>
              <a:t>di</a:t>
            </a:r>
            <a:r>
              <a:rPr lang="en-US" sz="2800" dirty="0">
                <a:latin typeface="Times New Roman" pitchFamily="18" charset="0"/>
                <a:cs typeface="Times New Roman" pitchFamily="18" charset="0"/>
              </a:rPr>
              <a:t>, a, </a:t>
            </a:r>
            <a:r>
              <a:rPr lang="en-US" sz="2800" dirty="0" err="1">
                <a:latin typeface="Times New Roman" pitchFamily="18" charset="0"/>
                <a:cs typeface="Times New Roman" pitchFamily="18" charset="0"/>
              </a:rPr>
              <a:t>da</a:t>
            </a:r>
            <a:r>
              <a:rPr lang="en-US" sz="2800" dirty="0">
                <a:latin typeface="Times New Roman" pitchFamily="18" charset="0"/>
                <a:cs typeface="Times New Roman" pitchFamily="18" charset="0"/>
              </a:rPr>
              <a:t>, in and </a:t>
            </a:r>
            <a:r>
              <a:rPr lang="en-US" sz="2800" dirty="0" err="1">
                <a:latin typeface="Times New Roman" pitchFamily="18" charset="0"/>
                <a:cs typeface="Times New Roman" pitchFamily="18" charset="0"/>
              </a:rPr>
              <a:t>su</a:t>
            </a:r>
            <a:r>
              <a:rPr lang="en-US" sz="2800" dirty="0">
                <a:latin typeface="Times New Roman" pitchFamily="18" charset="0"/>
                <a:cs typeface="Times New Roman" pitchFamily="18" charset="0"/>
              </a:rPr>
              <a:t>, when used together with a noun preceded by the definite article, always combine with the article:</a:t>
            </a:r>
          </a:p>
          <a:p>
            <a:endParaRPr lang="en-US" sz="2800"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           </a:t>
            </a:r>
            <a:r>
              <a:rPr lang="en-US" sz="2000" b="1" i="1" dirty="0" err="1">
                <a:solidFill>
                  <a:srgbClr val="FFFF00"/>
                </a:solidFill>
                <a:latin typeface="Times New Roman" pitchFamily="18" charset="0"/>
                <a:cs typeface="Times New Roman" pitchFamily="18" charset="0"/>
              </a:rPr>
              <a:t>il</a:t>
            </a:r>
            <a:r>
              <a:rPr lang="en-US" sz="2000" b="1" i="1" dirty="0">
                <a:solidFill>
                  <a:srgbClr val="FFFF00"/>
                </a:solidFill>
                <a:latin typeface="Times New Roman" pitchFamily="18" charset="0"/>
                <a:cs typeface="Times New Roman" pitchFamily="18" charset="0"/>
              </a:rPr>
              <a:t> (</a:t>
            </a:r>
            <a:r>
              <a:rPr lang="en-US" sz="1100" b="1" i="1" dirty="0" err="1">
                <a:solidFill>
                  <a:srgbClr val="FFFF00"/>
                </a:solidFill>
                <a:latin typeface="Times New Roman" pitchFamily="18" charset="0"/>
                <a:cs typeface="Times New Roman" pitchFamily="18" charset="0"/>
              </a:rPr>
              <a:t>M.Sing</a:t>
            </a:r>
            <a:r>
              <a:rPr lang="en-US" sz="1100" b="1" i="1" dirty="0">
                <a:solidFill>
                  <a:srgbClr val="FFFF00"/>
                </a:solidFill>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    I </a:t>
            </a:r>
            <a:r>
              <a:rPr lang="en-US" sz="1100" b="1" i="1" dirty="0">
                <a:solidFill>
                  <a:srgbClr val="FFFF00"/>
                </a:solidFill>
                <a:latin typeface="Times New Roman" pitchFamily="18" charset="0"/>
                <a:cs typeface="Times New Roman" pitchFamily="18" charset="0"/>
              </a:rPr>
              <a:t>(</a:t>
            </a:r>
            <a:r>
              <a:rPr lang="en-US" sz="1100" b="1" i="1" dirty="0" err="1">
                <a:solidFill>
                  <a:srgbClr val="FFFF00"/>
                </a:solidFill>
                <a:latin typeface="Times New Roman" pitchFamily="18" charset="0"/>
                <a:cs typeface="Times New Roman" pitchFamily="18" charset="0"/>
              </a:rPr>
              <a:t>M.Plu</a:t>
            </a:r>
            <a:r>
              <a:rPr lang="en-US" sz="1100" b="1" i="1" dirty="0">
                <a:solidFill>
                  <a:srgbClr val="FFFF00"/>
                </a:solidFill>
                <a:latin typeface="Times New Roman" pitchFamily="18" charset="0"/>
                <a:cs typeface="Times New Roman" pitchFamily="18" charset="0"/>
              </a:rPr>
              <a:t>.)</a:t>
            </a:r>
            <a:r>
              <a:rPr lang="en-US" sz="2000" b="1" i="1" dirty="0">
                <a:solidFill>
                  <a:srgbClr val="FFFF00"/>
                </a:solidFill>
                <a:latin typeface="Times New Roman" pitchFamily="18" charset="0"/>
                <a:cs typeface="Times New Roman" pitchFamily="18" charset="0"/>
              </a:rPr>
              <a:t>     lo             l’           </a:t>
            </a:r>
            <a:r>
              <a:rPr lang="en-US" sz="2000" b="1" i="1" dirty="0" err="1">
                <a:solidFill>
                  <a:srgbClr val="FFFF00"/>
                </a:solidFill>
                <a:latin typeface="Times New Roman" pitchFamily="18" charset="0"/>
                <a:cs typeface="Times New Roman" pitchFamily="18" charset="0"/>
              </a:rPr>
              <a:t>gli</a:t>
            </a:r>
            <a:r>
              <a:rPr lang="en-US" sz="2000" b="1" i="1" dirty="0">
                <a:solidFill>
                  <a:srgbClr val="FFFF00"/>
                </a:solidFill>
                <a:latin typeface="Times New Roman" pitchFamily="18" charset="0"/>
                <a:cs typeface="Times New Roman" pitchFamily="18" charset="0"/>
              </a:rPr>
              <a:t>          la </a:t>
            </a:r>
            <a:r>
              <a:rPr lang="en-US" sz="1050" b="1" i="1" dirty="0">
                <a:solidFill>
                  <a:srgbClr val="FFFF00"/>
                </a:solidFill>
                <a:latin typeface="Times New Roman" pitchFamily="18" charset="0"/>
                <a:cs typeface="Times New Roman" pitchFamily="18" charset="0"/>
              </a:rPr>
              <a:t>(</a:t>
            </a:r>
            <a:r>
              <a:rPr lang="en-US" sz="1050" b="1" i="1" dirty="0" err="1">
                <a:solidFill>
                  <a:srgbClr val="FFFF00"/>
                </a:solidFill>
                <a:latin typeface="Times New Roman" pitchFamily="18" charset="0"/>
                <a:cs typeface="Times New Roman" pitchFamily="18" charset="0"/>
              </a:rPr>
              <a:t>F.sing</a:t>
            </a:r>
            <a:r>
              <a:rPr lang="en-US" sz="1050" b="1" i="1" dirty="0">
                <a:solidFill>
                  <a:srgbClr val="FFFF00"/>
                </a:solidFill>
                <a:latin typeface="Times New Roman" pitchFamily="18" charset="0"/>
                <a:cs typeface="Times New Roman" pitchFamily="18" charset="0"/>
              </a:rPr>
              <a:t>)</a:t>
            </a:r>
            <a:r>
              <a:rPr lang="en-US" sz="2000" b="1" i="1" dirty="0">
                <a:solidFill>
                  <a:srgbClr val="FFFF00"/>
                </a:solidFill>
                <a:latin typeface="Times New Roman" pitchFamily="18" charset="0"/>
                <a:cs typeface="Times New Roman" pitchFamily="18" charset="0"/>
              </a:rPr>
              <a:t>       le </a:t>
            </a:r>
            <a:r>
              <a:rPr lang="en-US" sz="1100" b="1" i="1" dirty="0">
                <a:solidFill>
                  <a:srgbClr val="FFFF00"/>
                </a:solidFill>
                <a:latin typeface="Times New Roman" pitchFamily="18" charset="0"/>
                <a:cs typeface="Times New Roman" pitchFamily="18" charset="0"/>
              </a:rPr>
              <a:t>(F. Plu.)</a:t>
            </a:r>
            <a:endParaRPr lang="en-US" sz="2000" b="1" i="1" dirty="0">
              <a:solidFill>
                <a:srgbClr val="FFFF00"/>
              </a:solidFill>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di</a:t>
            </a:r>
            <a:r>
              <a:rPr lang="en-US" sz="2000" b="1" dirty="0">
                <a:latin typeface="Times New Roman" pitchFamily="18" charset="0"/>
                <a:cs typeface="Times New Roman" pitchFamily="18" charset="0"/>
              </a:rPr>
              <a:t>          del         </a:t>
            </a:r>
            <a:r>
              <a:rPr lang="en-US" sz="2000" b="1" dirty="0" err="1">
                <a:latin typeface="Times New Roman" pitchFamily="18" charset="0"/>
                <a:cs typeface="Times New Roman" pitchFamily="18" charset="0"/>
              </a:rPr>
              <a:t>dei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dello</a:t>
            </a:r>
            <a:r>
              <a:rPr lang="en-US" sz="2000" b="1" dirty="0">
                <a:latin typeface="Times New Roman" pitchFamily="18" charset="0"/>
                <a:cs typeface="Times New Roman" pitchFamily="18" charset="0"/>
              </a:rPr>
              <a:t>       dell’       </a:t>
            </a:r>
            <a:r>
              <a:rPr lang="en-US" sz="2000" b="1" dirty="0" err="1">
                <a:latin typeface="Times New Roman" pitchFamily="18" charset="0"/>
                <a:cs typeface="Times New Roman" pitchFamily="18" charset="0"/>
              </a:rPr>
              <a:t>degli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della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delle</a:t>
            </a:r>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a           al            </a:t>
            </a:r>
            <a:r>
              <a:rPr lang="en-US" sz="2000" b="1" dirty="0" err="1">
                <a:latin typeface="Times New Roman" pitchFamily="18" charset="0"/>
                <a:cs typeface="Times New Roman" pitchFamily="18" charset="0"/>
              </a:rPr>
              <a:t>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allo</a:t>
            </a:r>
            <a:r>
              <a:rPr lang="en-US" sz="2000" b="1" dirty="0">
                <a:latin typeface="Times New Roman" pitchFamily="18" charset="0"/>
                <a:cs typeface="Times New Roman" pitchFamily="18" charset="0"/>
              </a:rPr>
              <a:t>          all’         </a:t>
            </a:r>
            <a:r>
              <a:rPr lang="en-US" sz="2000" b="1" dirty="0" err="1">
                <a:latin typeface="Times New Roman" pitchFamily="18" charset="0"/>
                <a:cs typeface="Times New Roman" pitchFamily="18" charset="0"/>
              </a:rPr>
              <a:t>agli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alla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alle</a:t>
            </a:r>
            <a:endParaRPr lang="en-US" sz="2000" b="1"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da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dal</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dallo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dall</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dagli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dalla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dalle</a:t>
            </a:r>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in          </a:t>
            </a:r>
            <a:r>
              <a:rPr lang="en-US" sz="2000" b="1" dirty="0" err="1">
                <a:latin typeface="Times New Roman" pitchFamily="18" charset="0"/>
                <a:cs typeface="Times New Roman" pitchFamily="18" charset="0"/>
              </a:rPr>
              <a:t>nel</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nello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nell</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negli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nella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nelle</a:t>
            </a:r>
            <a:endParaRPr lang="en-US" sz="2000" b="1"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su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sul</a:t>
            </a:r>
            <a:r>
              <a:rPr lang="en-US" sz="2000" b="1" dirty="0">
                <a:latin typeface="Times New Roman" pitchFamily="18" charset="0"/>
                <a:cs typeface="Times New Roman" pitchFamily="18" charset="0"/>
              </a:rPr>
              <a:t>         sui           </a:t>
            </a:r>
            <a:r>
              <a:rPr lang="en-US" sz="2000" b="1" dirty="0" err="1">
                <a:latin typeface="Times New Roman" pitchFamily="18" charset="0"/>
                <a:cs typeface="Times New Roman" pitchFamily="18" charset="0"/>
              </a:rPr>
              <a:t>sullo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sull</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sugli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sulla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sulle</a:t>
            </a:r>
            <a:endParaRPr lang="en-US" sz="2000" b="1" i="1" dirty="0">
              <a:latin typeface="Times New Roman" pitchFamily="18" charset="0"/>
              <a:cs typeface="Times New Roman" pitchFamily="18" charset="0"/>
            </a:endParaRPr>
          </a:p>
          <a:p>
            <a:endParaRPr lang="en-US" b="1" i="1" dirty="0" err="1"/>
          </a:p>
          <a:p>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228600"/>
            <a:ext cx="8839200" cy="4524315"/>
          </a:xfrm>
          <a:prstGeom prst="rect">
            <a:avLst/>
          </a:prstGeom>
        </p:spPr>
        <p:txBody>
          <a:bodyPr wrap="square">
            <a:spAutoFit/>
          </a:bodyPr>
          <a:lstStyle/>
          <a:p>
            <a:r>
              <a:rPr lang="en-US" dirty="0"/>
              <a:t>The preposition </a:t>
            </a:r>
            <a:r>
              <a:rPr lang="en-US" b="1" dirty="0"/>
              <a:t>con normally combines only with </a:t>
            </a:r>
            <a:r>
              <a:rPr lang="en-US" b="1" dirty="0" err="1"/>
              <a:t>il</a:t>
            </a:r>
            <a:r>
              <a:rPr lang="en-US" b="1" dirty="0"/>
              <a:t> and </a:t>
            </a:r>
            <a:r>
              <a:rPr lang="en-US" b="1" dirty="0" err="1"/>
              <a:t>i</a:t>
            </a:r>
            <a:r>
              <a:rPr lang="en-US" b="1" dirty="0"/>
              <a:t>, as </a:t>
            </a:r>
            <a:r>
              <a:rPr lang="en-US" b="1" dirty="0" err="1"/>
              <a:t>col</a:t>
            </a:r>
            <a:r>
              <a:rPr lang="en-US" b="1" dirty="0"/>
              <a:t> and </a:t>
            </a:r>
            <a:r>
              <a:rPr lang="en-US" b="1" dirty="0" err="1"/>
              <a:t>coi</a:t>
            </a:r>
            <a:r>
              <a:rPr lang="en-US" b="1" dirty="0"/>
              <a:t>; this</a:t>
            </a:r>
          </a:p>
          <a:p>
            <a:r>
              <a:rPr lang="en-US" dirty="0"/>
              <a:t>form is common in spoken Italian, though </a:t>
            </a:r>
            <a:r>
              <a:rPr lang="en-US" b="1" dirty="0"/>
              <a:t>con </a:t>
            </a:r>
            <a:r>
              <a:rPr lang="en-US" b="1" dirty="0" err="1"/>
              <a:t>il</a:t>
            </a:r>
            <a:r>
              <a:rPr lang="en-US" b="1" dirty="0"/>
              <a:t> and con </a:t>
            </a:r>
            <a:r>
              <a:rPr lang="en-US" b="1" dirty="0" err="1"/>
              <a:t>i</a:t>
            </a:r>
            <a:r>
              <a:rPr lang="en-US" b="1" dirty="0"/>
              <a:t> are often found in</a:t>
            </a:r>
          </a:p>
          <a:p>
            <a:r>
              <a:rPr lang="en-US" dirty="0"/>
              <a:t>the written language:</a:t>
            </a:r>
          </a:p>
          <a:p>
            <a:endParaRPr lang="en-US" dirty="0"/>
          </a:p>
          <a:p>
            <a:r>
              <a:rPr lang="en-US" b="1" dirty="0">
                <a:latin typeface="Times New Roman" pitchFamily="18" charset="0"/>
                <a:cs typeface="Times New Roman" pitchFamily="18" charset="0"/>
              </a:rPr>
              <a:t>Con          </a:t>
            </a:r>
            <a:r>
              <a:rPr lang="en-US" b="1" dirty="0" err="1">
                <a:latin typeface="Times New Roman" pitchFamily="18" charset="0"/>
                <a:cs typeface="Times New Roman" pitchFamily="18" charset="0"/>
              </a:rPr>
              <a:t>con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il</a:t>
            </a:r>
            <a:r>
              <a:rPr lang="en-US" b="1" dirty="0">
                <a:latin typeface="Times New Roman" pitchFamily="18" charset="0"/>
                <a:cs typeface="Times New Roman" pitchFamily="18" charset="0"/>
              </a:rPr>
              <a:t>            con lo      con l’      con la       con I      con </a:t>
            </a:r>
            <a:r>
              <a:rPr lang="en-US" b="1" dirty="0" err="1">
                <a:latin typeface="Times New Roman" pitchFamily="18" charset="0"/>
                <a:cs typeface="Times New Roman" pitchFamily="18" charset="0"/>
              </a:rPr>
              <a:t>gli</a:t>
            </a:r>
            <a:r>
              <a:rPr lang="en-US" b="1" dirty="0">
                <a:latin typeface="Times New Roman" pitchFamily="18" charset="0"/>
                <a:cs typeface="Times New Roman" pitchFamily="18" charset="0"/>
              </a:rPr>
              <a:t>      con le</a:t>
            </a:r>
          </a:p>
          <a:p>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collo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coll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colla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cogli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colle</a:t>
            </a:r>
            <a:endParaRPr lang="en-US" b="1" dirty="0">
              <a:latin typeface="Times New Roman" pitchFamily="18" charset="0"/>
              <a:cs typeface="Times New Roman" pitchFamily="18" charset="0"/>
            </a:endParaRPr>
          </a:p>
          <a:p>
            <a:r>
              <a:rPr lang="en-US" sz="2000" b="1" i="1" dirty="0" err="1">
                <a:latin typeface="Times New Roman" pitchFamily="18" charset="0"/>
                <a:cs typeface="Times New Roman" pitchFamily="18" charset="0"/>
              </a:rPr>
              <a:t>di</a:t>
            </a:r>
            <a:r>
              <a:rPr lang="en-US" sz="2000" b="1" i="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il</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ragazzo</a:t>
            </a:r>
            <a:r>
              <a:rPr lang="en-US" sz="2000" b="1" i="1" dirty="0">
                <a:latin typeface="Times New Roman" pitchFamily="18" charset="0"/>
                <a:cs typeface="Times New Roman" pitchFamily="18" charset="0"/>
              </a:rPr>
              <a:t>                del </a:t>
            </a:r>
            <a:r>
              <a:rPr lang="en-US" sz="2000" b="1" i="1" dirty="0" err="1">
                <a:latin typeface="Times New Roman" pitchFamily="18" charset="0"/>
                <a:cs typeface="Times New Roman" pitchFamily="18" charset="0"/>
              </a:rPr>
              <a:t>ragazzo</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of the boy</a:t>
            </a:r>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a + lo </a:t>
            </a:r>
            <a:r>
              <a:rPr lang="en-US" sz="2000" b="1" i="1" dirty="0" err="1">
                <a:latin typeface="Times New Roman" pitchFamily="18" charset="0"/>
                <a:cs typeface="Times New Roman" pitchFamily="18" charset="0"/>
              </a:rPr>
              <a:t>studente</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allo</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studente</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to the student </a:t>
            </a:r>
            <a:endParaRPr lang="en-US" sz="2000" b="1" i="1" dirty="0">
              <a:latin typeface="Times New Roman" pitchFamily="18" charset="0"/>
              <a:cs typeface="Times New Roman" pitchFamily="18" charset="0"/>
            </a:endParaRPr>
          </a:p>
          <a:p>
            <a:r>
              <a:rPr lang="en-US" sz="2000" b="1" i="1" dirty="0" err="1">
                <a:latin typeface="Times New Roman" pitchFamily="18" charset="0"/>
                <a:cs typeface="Times New Roman" pitchFamily="18" charset="0"/>
              </a:rPr>
              <a:t>da</a:t>
            </a:r>
            <a:r>
              <a:rPr lang="en-US" sz="2000" b="1" i="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l’albergo</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dall</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albergo</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from the hotels</a:t>
            </a:r>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in + la </a:t>
            </a:r>
            <a:r>
              <a:rPr lang="en-US" sz="2000" b="1" i="1" dirty="0" err="1">
                <a:latin typeface="Times New Roman" pitchFamily="18" charset="0"/>
                <a:cs typeface="Times New Roman" pitchFamily="18" charset="0"/>
              </a:rPr>
              <a:t>scuola</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nella</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scuola</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in the school</a:t>
            </a:r>
            <a:endParaRPr lang="en-US" sz="2000" b="1" i="1" dirty="0">
              <a:latin typeface="Times New Roman" pitchFamily="18" charset="0"/>
              <a:cs typeface="Times New Roman" pitchFamily="18" charset="0"/>
            </a:endParaRPr>
          </a:p>
          <a:p>
            <a:r>
              <a:rPr lang="en-US" sz="2000" b="1" i="1" dirty="0" err="1">
                <a:latin typeface="Times New Roman" pitchFamily="18" charset="0"/>
                <a:cs typeface="Times New Roman" pitchFamily="18" charset="0"/>
              </a:rPr>
              <a:t>su</a:t>
            </a:r>
            <a:r>
              <a:rPr lang="en-US" sz="2000" b="1" i="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divani</a:t>
            </a:r>
            <a:r>
              <a:rPr lang="en-US" sz="2000" b="1" i="1" dirty="0">
                <a:latin typeface="Times New Roman" pitchFamily="18" charset="0"/>
                <a:cs typeface="Times New Roman" pitchFamily="18" charset="0"/>
              </a:rPr>
              <a:t>                    sui </a:t>
            </a:r>
            <a:r>
              <a:rPr lang="en-US" sz="2000" b="1" i="1" dirty="0" err="1">
                <a:latin typeface="Times New Roman" pitchFamily="18" charset="0"/>
                <a:cs typeface="Times New Roman" pitchFamily="18" charset="0"/>
              </a:rPr>
              <a:t>divani</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on the sofas</a:t>
            </a:r>
          </a:p>
          <a:p>
            <a:r>
              <a:rPr lang="en-US" sz="2000" b="1" i="1" dirty="0">
                <a:latin typeface="Times New Roman" pitchFamily="18" charset="0"/>
                <a:cs typeface="Times New Roman" pitchFamily="18" charset="0"/>
              </a:rPr>
              <a:t>con + </a:t>
            </a:r>
            <a:r>
              <a:rPr lang="en-US" sz="2000" b="1" i="1" dirty="0" err="1">
                <a:latin typeface="Times New Roman" pitchFamily="18" charset="0"/>
                <a:cs typeface="Times New Roman" pitchFamily="18" charset="0"/>
              </a:rPr>
              <a:t>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libri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coi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libri</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with the books</a:t>
            </a:r>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con + le </a:t>
            </a:r>
            <a:r>
              <a:rPr lang="en-US" sz="2000" b="1" i="1" dirty="0" err="1">
                <a:latin typeface="Times New Roman" pitchFamily="18" charset="0"/>
                <a:cs typeface="Times New Roman" pitchFamily="18" charset="0"/>
              </a:rPr>
              <a:t>chiavi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colle</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chiavi</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with the keys</a:t>
            </a:r>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per + </a:t>
            </a:r>
            <a:r>
              <a:rPr lang="en-US" sz="2000" b="1" i="1" dirty="0" err="1">
                <a:latin typeface="Times New Roman" pitchFamily="18" charset="0"/>
                <a:cs typeface="Times New Roman" pitchFamily="18" charset="0"/>
              </a:rPr>
              <a:t>gli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insegnanti</a:t>
            </a:r>
            <a:r>
              <a:rPr lang="en-US" sz="2000" b="1" i="1" dirty="0">
                <a:latin typeface="Times New Roman" pitchFamily="18" charset="0"/>
                <a:cs typeface="Times New Roman" pitchFamily="18" charset="0"/>
              </a:rPr>
              <a:t>        per </a:t>
            </a:r>
            <a:r>
              <a:rPr lang="en-US" sz="2000" b="1" i="1" dirty="0" err="1">
                <a:latin typeface="Times New Roman" pitchFamily="18" charset="0"/>
                <a:cs typeface="Times New Roman" pitchFamily="18" charset="0"/>
              </a:rPr>
              <a:t>gli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insegnanti</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for the teachers</a:t>
            </a:r>
            <a:endParaRPr lang="en-US" sz="2000" b="1" i="1" dirty="0">
              <a:latin typeface="Times New Roman" pitchFamily="18" charset="0"/>
              <a:cs typeface="Times New Roman" pitchFamily="18" charset="0"/>
            </a:endParaRPr>
          </a:p>
          <a:p>
            <a:r>
              <a:rPr lang="en-US" sz="2000" b="1" i="1" dirty="0" err="1">
                <a:latin typeface="Times New Roman" pitchFamily="18" charset="0"/>
                <a:cs typeface="Times New Roman" pitchFamily="18" charset="0"/>
              </a:rPr>
              <a:t>fra</a:t>
            </a:r>
            <a:r>
              <a:rPr lang="en-US" sz="2000" b="1" i="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calciatori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fra</a:t>
            </a:r>
            <a:r>
              <a:rPr lang="en-US" sz="2000" b="1" i="1" dirty="0">
                <a:latin typeface="Times New Roman" pitchFamily="18" charset="0"/>
                <a:cs typeface="Times New Roman" pitchFamily="18" charset="0"/>
              </a:rPr>
              <a:t> I </a:t>
            </a:r>
            <a:r>
              <a:rPr lang="en-US" sz="2000" b="1" i="1" dirty="0" err="1">
                <a:latin typeface="Times New Roman" pitchFamily="18" charset="0"/>
                <a:cs typeface="Times New Roman" pitchFamily="18" charset="0"/>
              </a:rPr>
              <a:t>calciatori</a:t>
            </a:r>
            <a:r>
              <a:rPr lang="en-US" sz="2000" b="1" i="1" dirty="0">
                <a:latin typeface="Times New Roman" pitchFamily="18" charset="0"/>
                <a:cs typeface="Times New Roman" pitchFamily="18" charset="0"/>
              </a:rPr>
              <a:t>                    </a:t>
            </a:r>
            <a:r>
              <a:rPr lang="en-US" sz="2000" b="1" i="1" dirty="0">
                <a:solidFill>
                  <a:srgbClr val="FFFF00"/>
                </a:solidFill>
                <a:latin typeface="Times New Roman" pitchFamily="18" charset="0"/>
                <a:cs typeface="Times New Roman" pitchFamily="18" charset="0"/>
              </a:rPr>
              <a:t>among the footballers</a:t>
            </a:r>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a:t>Using prepositions</a:t>
            </a:r>
            <a:endParaRPr lang="en-US"/>
          </a:p>
        </p:txBody>
      </p:sp>
      <p:sp>
        <p:nvSpPr>
          <p:cNvPr id="3" name="عنصر نائب للمحتوى 2"/>
          <p:cNvSpPr>
            <a:spLocks noGrp="1"/>
          </p:cNvSpPr>
          <p:nvPr>
            <p:ph idx="1"/>
          </p:nvPr>
        </p:nvSpPr>
        <p:spPr/>
        <p:txBody>
          <a:bodyPr>
            <a:normAutofit fontScale="85000" lnSpcReduction="10000"/>
          </a:bodyPr>
          <a:lstStyle/>
          <a:p>
            <a:pPr algn="just"/>
            <a:r>
              <a:rPr lang="en-US" sz="4100" dirty="0">
                <a:latin typeface="Times New Roman" panose="02020603050405020304" pitchFamily="18" charset="0"/>
                <a:cs typeface="Times New Roman" panose="02020603050405020304" pitchFamily="18" charset="0"/>
              </a:rPr>
              <a:t>We can say that the Italian even has a preposition where English does not; here are some typical examples:</a:t>
            </a:r>
          </a:p>
          <a:p>
            <a:endParaRPr lang="en-US" b="1"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l’auto</a:t>
            </a:r>
            <a:r>
              <a:rPr lang="en-US" b="1" dirty="0">
                <a:latin typeface="Times New Roman" panose="02020603050405020304" pitchFamily="18" charset="0"/>
                <a:cs typeface="Times New Roman" panose="02020603050405020304" pitchFamily="18" charset="0"/>
              </a:rPr>
              <a:t> di Anna.              </a:t>
            </a:r>
            <a:r>
              <a:rPr lang="en-US" dirty="0">
                <a:solidFill>
                  <a:srgbClr val="FFFF00"/>
                </a:solidFill>
                <a:latin typeface="Times New Roman" panose="02020603050405020304" pitchFamily="18" charset="0"/>
                <a:cs typeface="Times New Roman" panose="02020603050405020304" pitchFamily="18" charset="0"/>
              </a:rPr>
              <a:t>Anna’s car</a:t>
            </a:r>
          </a:p>
          <a:p>
            <a:r>
              <a:rPr lang="en-US" b="1" dirty="0" err="1">
                <a:latin typeface="Times New Roman" panose="02020603050405020304" pitchFamily="18" charset="0"/>
                <a:cs typeface="Times New Roman" panose="02020603050405020304" pitchFamily="18" charset="0"/>
              </a:rPr>
              <a:t>Vuoi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della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frutta</a:t>
            </a:r>
            <a:r>
              <a:rPr lang="en-US" b="1" dirty="0">
                <a:latin typeface="Times New Roman" panose="02020603050405020304" pitchFamily="18" charset="0"/>
                <a:cs typeface="Times New Roman" panose="02020603050405020304" pitchFamily="18" charset="0"/>
              </a:rPr>
              <a:t>?        </a:t>
            </a:r>
            <a:r>
              <a:rPr lang="en-US" dirty="0">
                <a:solidFill>
                  <a:srgbClr val="FFFF00"/>
                </a:solidFill>
                <a:latin typeface="Times New Roman" panose="02020603050405020304" pitchFamily="18" charset="0"/>
                <a:cs typeface="Times New Roman" panose="02020603050405020304" pitchFamily="18" charset="0"/>
              </a:rPr>
              <a:t> Do you want (some/any) fruit?</a:t>
            </a:r>
            <a:endParaRPr lang="en-US" b="1"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Ci sono alcune migliaia di persone </a:t>
            </a:r>
            <a:r>
              <a:rPr lang="en-US" b="1" dirty="0" err="1">
                <a:latin typeface="Times New Roman" panose="02020603050405020304" pitchFamily="18" charset="0"/>
                <a:cs typeface="Times New Roman" panose="02020603050405020304" pitchFamily="18" charset="0"/>
              </a:rPr>
              <a:t>nella</a:t>
            </a:r>
            <a:r>
              <a:rPr lang="en-US" b="1" dirty="0">
                <a:latin typeface="Times New Roman" panose="02020603050405020304" pitchFamily="18" charset="0"/>
                <a:cs typeface="Times New Roman" panose="02020603050405020304" pitchFamily="18" charset="0"/>
              </a:rPr>
              <a:t> piazza.</a:t>
            </a:r>
            <a:r>
              <a:rPr lang="en-US" dirty="0">
                <a:solidFill>
                  <a:srgbClr val="FFFF00"/>
                </a:solidFill>
                <a:latin typeface="Times New Roman" panose="02020603050405020304" pitchFamily="18" charset="0"/>
                <a:cs typeface="Times New Roman" panose="02020603050405020304" pitchFamily="18" charset="0"/>
              </a:rPr>
              <a:t> </a:t>
            </a:r>
          </a:p>
          <a:p>
            <a:pPr marL="0" indent="0">
              <a:buNone/>
            </a:pPr>
            <a:r>
              <a:rPr lang="en-US" dirty="0">
                <a:solidFill>
                  <a:srgbClr val="FFFF00"/>
                </a:solidFill>
                <a:latin typeface="Times New Roman" panose="02020603050405020304" pitchFamily="18" charset="0"/>
                <a:cs typeface="Times New Roman" panose="02020603050405020304" pitchFamily="18" charset="0"/>
              </a:rPr>
              <a:t>                 There are a few thousand people in the square.</a:t>
            </a:r>
            <a:endParaRPr lang="en-US" b="1"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Ho una bella camicia di seta.   </a:t>
            </a:r>
            <a:r>
              <a:rPr lang="en-US" sz="2800" dirty="0">
                <a:solidFill>
                  <a:srgbClr val="FFFF00"/>
                </a:solidFill>
                <a:latin typeface="Times New Roman" panose="02020603050405020304" pitchFamily="18" charset="0"/>
                <a:cs typeface="Times New Roman" panose="02020603050405020304" pitchFamily="18" charset="0"/>
              </a:rPr>
              <a:t>I’ve got a lovely silk shirt.</a:t>
            </a:r>
            <a:endParaRPr lang="en-US" sz="2800" b="1" dirty="0">
              <a:solidFill>
                <a:srgbClr val="FFFF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F3A611CA-8B26-4B87-9EB5-0423B59D84BE}"/>
              </a:ext>
            </a:extLst>
          </p:cNvPr>
          <p:cNvSpPr txBox="1"/>
          <p:nvPr/>
        </p:nvSpPr>
        <p:spPr>
          <a:xfrm>
            <a:off x="381000" y="381000"/>
            <a:ext cx="8153400" cy="5663089"/>
          </a:xfrm>
          <a:prstGeom prst="rect">
            <a:avLst/>
          </a:prstGeom>
          <a:noFill/>
        </p:spPr>
        <p:txBody>
          <a:bodyPr wrap="square" rtlCol="0">
            <a:spAutoFit/>
          </a:bodyPr>
          <a:lstStyle/>
          <a:p>
            <a:pPr algn="just"/>
            <a:r>
              <a:rPr lang="en-US" sz="3200" dirty="0">
                <a:latin typeface="Times New Roman" panose="02020603050405020304" pitchFamily="18" charset="0"/>
                <a:cs typeface="Times New Roman" panose="02020603050405020304" pitchFamily="18" charset="0"/>
              </a:rPr>
              <a:t>To appreciate the problem, you only have to look at a few of the possible uses of the preposition </a:t>
            </a:r>
            <a:r>
              <a:rPr lang="en-US" sz="3200" b="1" dirty="0">
                <a:latin typeface="Times New Roman" panose="02020603050405020304" pitchFamily="18" charset="0"/>
                <a:cs typeface="Times New Roman" panose="02020603050405020304" pitchFamily="18" charset="0"/>
              </a:rPr>
              <a:t>di</a:t>
            </a:r>
            <a:r>
              <a:rPr lang="en-US" sz="3200" dirty="0">
                <a:latin typeface="Times New Roman" panose="02020603050405020304" pitchFamily="18" charset="0"/>
                <a:cs typeface="Times New Roman" panose="02020603050405020304" pitchFamily="18" charset="0"/>
              </a:rPr>
              <a:t>:</a:t>
            </a:r>
          </a:p>
          <a:p>
            <a:pPr algn="just"/>
            <a:endParaRPr lang="en-US" sz="32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possession:</a:t>
            </a:r>
            <a:r>
              <a:rPr lang="en-US"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La moto </a:t>
            </a:r>
            <a:r>
              <a:rPr lang="it-IT" sz="2000" b="1" i="1" dirty="0">
                <a:latin typeface="Times New Roman" panose="02020603050405020304" pitchFamily="18" charset="0"/>
                <a:cs typeface="Times New Roman" panose="02020603050405020304" pitchFamily="18" charset="0"/>
              </a:rPr>
              <a:t>di </a:t>
            </a:r>
            <a:r>
              <a:rPr lang="it-IT" sz="2000" b="1" dirty="0">
                <a:latin typeface="Times New Roman" panose="02020603050405020304" pitchFamily="18" charset="0"/>
                <a:cs typeface="Times New Roman" panose="02020603050405020304" pitchFamily="18" charset="0"/>
              </a:rPr>
              <a:t>Luca è rossa.   </a:t>
            </a:r>
            <a:r>
              <a:rPr lang="en-US" sz="2000" dirty="0">
                <a:solidFill>
                  <a:srgbClr val="FFFF00"/>
                </a:solidFill>
                <a:latin typeface="Times New Roman" panose="02020603050405020304" pitchFamily="18" charset="0"/>
                <a:cs typeface="Times New Roman" panose="02020603050405020304" pitchFamily="18" charset="0"/>
              </a:rPr>
              <a:t>Luca’s motorbike is red.</a:t>
            </a:r>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material:</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una </a:t>
            </a:r>
            <a:r>
              <a:rPr lang="en-US" sz="2000" b="1" dirty="0" err="1">
                <a:latin typeface="Times New Roman" panose="02020603050405020304" pitchFamily="18" charset="0"/>
                <a:cs typeface="Times New Roman" panose="02020603050405020304" pitchFamily="18" charset="0"/>
              </a:rPr>
              <a:t>giacca</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di </a:t>
            </a:r>
            <a:r>
              <a:rPr lang="en-US" sz="2000" b="1" dirty="0" err="1">
                <a:latin typeface="Times New Roman" panose="02020603050405020304" pitchFamily="18" charset="0"/>
                <a:cs typeface="Times New Roman" panose="02020603050405020304" pitchFamily="18" charset="0"/>
              </a:rPr>
              <a:t>pelle</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a leather jacket.</a:t>
            </a:r>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 </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Di </a:t>
            </a:r>
            <a:r>
              <a:rPr lang="en-US" sz="2000" b="1" dirty="0">
                <a:latin typeface="Times New Roman" panose="02020603050405020304" pitchFamily="18" charset="0"/>
                <a:cs typeface="Times New Roman" panose="02020603050405020304" pitchFamily="18" charset="0"/>
              </a:rPr>
              <a:t>sera non </a:t>
            </a:r>
            <a:r>
              <a:rPr lang="en-US" sz="2000" b="1" dirty="0" err="1">
                <a:latin typeface="Times New Roman" panose="02020603050405020304" pitchFamily="18" charset="0"/>
                <a:cs typeface="Times New Roman" panose="02020603050405020304" pitchFamily="18" charset="0"/>
              </a:rPr>
              <a:t>esco</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 don’t go out in the evening(s).</a:t>
            </a:r>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subject: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una </a:t>
            </a:r>
            <a:r>
              <a:rPr lang="en-US" sz="2000" b="1" dirty="0" err="1">
                <a:latin typeface="Times New Roman" panose="02020603050405020304" pitchFamily="18" charset="0"/>
                <a:cs typeface="Times New Roman" panose="02020603050405020304" pitchFamily="18" charset="0"/>
              </a:rPr>
              <a:t>lezione</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di </a:t>
            </a:r>
            <a:r>
              <a:rPr lang="en-US" sz="2000" b="1" dirty="0" err="1">
                <a:latin typeface="Times New Roman" panose="02020603050405020304" pitchFamily="18" charset="0"/>
                <a:cs typeface="Times New Roman" panose="02020603050405020304" pitchFamily="18" charset="0"/>
              </a:rPr>
              <a:t>storia</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a history lesson.</a:t>
            </a:r>
          </a:p>
          <a:p>
            <a:pPr marL="342900" indent="-342900">
              <a:buFont typeface="Arial" panose="020B0604020202020204" pitchFamily="34" charset="0"/>
              <a:buChar char="•"/>
            </a:pPr>
            <a:endParaRPr lang="en-US" sz="2000" dirty="0">
              <a:solidFill>
                <a:srgbClr val="FFFF00"/>
              </a:solidFill>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il</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presidente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della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repubblica</a:t>
            </a:r>
            <a:r>
              <a:rPr lang="en-US" sz="2000" b="1" dirty="0">
                <a:latin typeface="Times New Roman" panose="02020603050405020304" pitchFamily="18" charset="0"/>
                <a:cs typeface="Times New Roman" panose="02020603050405020304" pitchFamily="18" charset="0"/>
              </a:rPr>
              <a:t>.     </a:t>
            </a:r>
            <a:r>
              <a:rPr lang="en-US" sz="2000" b="1" dirty="0">
                <a:solidFill>
                  <a:srgbClr val="FFFF00"/>
                </a:solidFill>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the president of the republic</a:t>
            </a:r>
          </a:p>
          <a:p>
            <a:r>
              <a:rPr lang="en-US" sz="2000" b="1" dirty="0">
                <a:latin typeface="Times New Roman" panose="02020603050405020304" pitchFamily="18" charset="0"/>
                <a:cs typeface="Times New Roman" panose="02020603050405020304" pitchFamily="18" charset="0"/>
              </a:rPr>
              <a:t>- Il </a:t>
            </a:r>
            <a:r>
              <a:rPr lang="en-US" sz="2000" b="1" dirty="0" err="1">
                <a:latin typeface="Times New Roman" panose="02020603050405020304" pitchFamily="18" charset="0"/>
                <a:cs typeface="Times New Roman" panose="02020603050405020304" pitchFamily="18" charset="0"/>
              </a:rPr>
              <a:t>libro</a:t>
            </a:r>
            <a:r>
              <a:rPr lang="en-US" sz="2000" b="1" dirty="0">
                <a:latin typeface="Times New Roman" panose="02020603050405020304" pitchFamily="18" charset="0"/>
                <a:cs typeface="Times New Roman" panose="02020603050405020304" pitchFamily="18" charset="0"/>
              </a:rPr>
              <a:t> è di Calvino.                      </a:t>
            </a:r>
            <a:r>
              <a:rPr lang="en-US" sz="2000" dirty="0">
                <a:solidFill>
                  <a:srgbClr val="FFFF00"/>
                </a:solidFill>
                <a:latin typeface="Times New Roman" panose="02020603050405020304" pitchFamily="18" charset="0"/>
                <a:cs typeface="Times New Roman" panose="02020603050405020304" pitchFamily="18" charset="0"/>
              </a:rPr>
              <a:t>The book is by Calvino.</a:t>
            </a:r>
          </a:p>
          <a:p>
            <a:r>
              <a:rPr lang="it-IT" sz="2000" b="1" dirty="0">
                <a:latin typeface="Times New Roman" panose="02020603050405020304" pitchFamily="18" charset="0"/>
                <a:cs typeface="Times New Roman" panose="02020603050405020304" pitchFamily="18" charset="0"/>
              </a:rPr>
              <a:t>- Sono di Roma.                                </a:t>
            </a:r>
            <a:r>
              <a:rPr lang="it-IT" sz="2000" dirty="0">
                <a:solidFill>
                  <a:srgbClr val="FFFF00"/>
                </a:solidFill>
                <a:latin typeface="Times New Roman" panose="02020603050405020304" pitchFamily="18" charset="0"/>
                <a:cs typeface="Times New Roman" panose="02020603050405020304" pitchFamily="18" charset="0"/>
              </a:rPr>
              <a:t>I’m from Rome.</a:t>
            </a:r>
          </a:p>
          <a:p>
            <a:r>
              <a:rPr lang="it-IT" sz="2000" b="1" dirty="0">
                <a:latin typeface="Times New Roman" panose="02020603050405020304" pitchFamily="18" charset="0"/>
                <a:cs typeface="Times New Roman" panose="02020603050405020304" pitchFamily="18" charset="0"/>
              </a:rPr>
              <a:t>- Di pomeriggio fanno sempre la </a:t>
            </a:r>
            <a:r>
              <a:rPr lang="en-US" sz="2000" b="1" dirty="0">
                <a:latin typeface="Times New Roman" panose="02020603050405020304" pitchFamily="18" charset="0"/>
                <a:cs typeface="Times New Roman" panose="02020603050405020304" pitchFamily="18" charset="0"/>
              </a:rPr>
              <a:t>siesta.  </a:t>
            </a:r>
            <a:r>
              <a:rPr lang="en-US" sz="2000" dirty="0">
                <a:solidFill>
                  <a:srgbClr val="FFFF00"/>
                </a:solidFill>
                <a:latin typeface="Times New Roman" panose="02020603050405020304" pitchFamily="18" charset="0"/>
                <a:cs typeface="Times New Roman" panose="02020603050405020304" pitchFamily="18" charset="0"/>
              </a:rPr>
              <a:t>They always have a nap in the  </a:t>
            </a:r>
          </a:p>
          <a:p>
            <a:r>
              <a:rPr lang="en-US" sz="2000" dirty="0">
                <a:solidFill>
                  <a:srgbClr val="FFFF00"/>
                </a:solidFill>
                <a:latin typeface="Times New Roman" panose="02020603050405020304" pitchFamily="18" charset="0"/>
                <a:cs typeface="Times New Roman" panose="02020603050405020304" pitchFamily="18" charset="0"/>
              </a:rPr>
              <a:t>                                                                       afternoon.</a:t>
            </a:r>
          </a:p>
          <a:p>
            <a:endParaRPr lang="en-US" dirty="0"/>
          </a:p>
        </p:txBody>
      </p:sp>
    </p:spTree>
    <p:extLst>
      <p:ext uri="{BB962C8B-B14F-4D97-AF65-F5344CB8AC3E}">
        <p14:creationId xmlns:p14="http://schemas.microsoft.com/office/powerpoint/2010/main" val="1629121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41E2B286-4E27-454F-B836-FEE5EBC48C5D}"/>
              </a:ext>
            </a:extLst>
          </p:cNvPr>
          <p:cNvSpPr txBox="1"/>
          <p:nvPr/>
        </p:nvSpPr>
        <p:spPr>
          <a:xfrm>
            <a:off x="152400" y="457200"/>
            <a:ext cx="8686800" cy="6432530"/>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 A is typically used to express:</a:t>
            </a:r>
          </a:p>
          <a:p>
            <a:r>
              <a:rPr lang="en-US" sz="2400" b="1" dirty="0">
                <a:latin typeface="Times New Roman" panose="02020603050405020304" pitchFamily="18" charset="0"/>
                <a:cs typeface="Times New Roman" panose="02020603050405020304" pitchFamily="18" charset="0"/>
              </a:rPr>
              <a:t>* place:</a:t>
            </a:r>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Abito</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 </a:t>
            </a:r>
            <a:r>
              <a:rPr lang="en-US" sz="2000" b="1" dirty="0" err="1">
                <a:latin typeface="Times New Roman" panose="02020603050405020304" pitchFamily="18" charset="0"/>
                <a:cs typeface="Times New Roman" panose="02020603050405020304" pitchFamily="18" charset="0"/>
              </a:rPr>
              <a:t>Londra</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 live in London.</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Vado</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al </a:t>
            </a:r>
            <a:r>
              <a:rPr lang="en-US" sz="2000" b="1" dirty="0">
                <a:latin typeface="Times New Roman" panose="02020603050405020304" pitchFamily="18" charset="0"/>
                <a:cs typeface="Times New Roman" panose="02020603050405020304" pitchFamily="18" charset="0"/>
              </a:rPr>
              <a:t>cinema.    </a:t>
            </a:r>
            <a:r>
              <a:rPr lang="en-US" sz="2000" dirty="0">
                <a:solidFill>
                  <a:srgbClr val="FFFF00"/>
                </a:solidFill>
                <a:latin typeface="Times New Roman" panose="02020603050405020304" pitchFamily="18" charset="0"/>
                <a:cs typeface="Times New Roman" panose="02020603050405020304" pitchFamily="18" charset="0"/>
              </a:rPr>
              <a:t> I’m going to the cinema.</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                      La casa si trova </a:t>
            </a:r>
            <a:r>
              <a:rPr lang="it-IT" sz="2000" b="1" i="1" dirty="0">
                <a:latin typeface="Times New Roman" panose="02020603050405020304" pitchFamily="18" charset="0"/>
                <a:cs typeface="Times New Roman" panose="02020603050405020304" pitchFamily="18" charset="0"/>
              </a:rPr>
              <a:t>a </a:t>
            </a:r>
            <a:r>
              <a:rPr lang="it-IT" sz="2000" b="1" dirty="0">
                <a:latin typeface="Times New Roman" panose="02020603050405020304" pitchFamily="18" charset="0"/>
                <a:cs typeface="Times New Roman" panose="02020603050405020304" pitchFamily="18" charset="0"/>
              </a:rPr>
              <a:t>100 metri </a:t>
            </a:r>
            <a:r>
              <a:rPr lang="en-US" sz="2000" b="1" dirty="0">
                <a:latin typeface="Times New Roman" panose="02020603050405020304" pitchFamily="18" charset="0"/>
                <a:cs typeface="Times New Roman" panose="02020603050405020304" pitchFamily="18" charset="0"/>
              </a:rPr>
              <a:t>dal mare.</a:t>
            </a:r>
            <a:r>
              <a:rPr lang="en-US" sz="2000" dirty="0">
                <a:solidFill>
                  <a:srgbClr val="FFFF00"/>
                </a:solidFill>
                <a:latin typeface="Times New Roman" panose="02020603050405020304" pitchFamily="18" charset="0"/>
                <a:cs typeface="Times New Roman" panose="02020603050405020304" pitchFamily="18" charset="0"/>
              </a:rPr>
              <a:t>  The house is 100 </a:t>
            </a:r>
            <a:r>
              <a:rPr lang="en-US" sz="2000" dirty="0" err="1">
                <a:solidFill>
                  <a:srgbClr val="FFFF00"/>
                </a:solidFill>
                <a:latin typeface="Times New Roman" panose="02020603050405020304" pitchFamily="18" charset="0"/>
                <a:cs typeface="Times New Roman" panose="02020603050405020304" pitchFamily="18" charset="0"/>
              </a:rPr>
              <a:t>metres</a:t>
            </a:r>
            <a:r>
              <a:rPr lang="en-US" sz="2000" dirty="0">
                <a:solidFill>
                  <a:srgbClr val="FFFF00"/>
                </a:solidFill>
                <a:latin typeface="Times New Roman" panose="02020603050405020304" pitchFamily="18" charset="0"/>
                <a:cs typeface="Times New Roman" panose="02020603050405020304" pitchFamily="18" charset="0"/>
              </a:rPr>
              <a:t> from the sea.</a:t>
            </a:r>
            <a:endParaRPr lang="it-IT"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Sono</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 </a:t>
            </a:r>
            <a:r>
              <a:rPr lang="en-US" sz="2000" b="1" dirty="0">
                <a:latin typeface="Times New Roman" panose="02020603050405020304" pitchFamily="18" charset="0"/>
                <a:cs typeface="Times New Roman" panose="02020603050405020304" pitchFamily="18" charset="0"/>
              </a:rPr>
              <a:t>casa.   </a:t>
            </a:r>
            <a:r>
              <a:rPr lang="en-US" sz="2000" dirty="0">
                <a:solidFill>
                  <a:srgbClr val="FFFF00"/>
                </a:solidFill>
                <a:latin typeface="Times New Roman" panose="02020603050405020304" pitchFamily="18" charset="0"/>
                <a:cs typeface="Times New Roman" panose="02020603050405020304" pitchFamily="18" charset="0"/>
              </a:rPr>
              <a:t> I’m at home.</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a:t>
            </a:r>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Parto</a:t>
            </a:r>
            <a:r>
              <a:rPr lang="en-US" sz="2000" b="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alle</a:t>
            </a: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17. </a:t>
            </a:r>
            <a:r>
              <a:rPr lang="en-US" sz="2000" dirty="0">
                <a:solidFill>
                  <a:srgbClr val="FFFF00"/>
                </a:solidFill>
                <a:latin typeface="Times New Roman" panose="02020603050405020304" pitchFamily="18" charset="0"/>
                <a:cs typeface="Times New Roman" panose="02020603050405020304" pitchFamily="18" charset="0"/>
              </a:rPr>
              <a:t> I’m leaving at 17.00.</a:t>
            </a:r>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Vado in Olanda </a:t>
            </a:r>
            <a:r>
              <a:rPr lang="it-IT" sz="2000" b="1" i="1" dirty="0">
                <a:latin typeface="Times New Roman" panose="02020603050405020304" pitchFamily="18" charset="0"/>
                <a:cs typeface="Times New Roman" panose="02020603050405020304" pitchFamily="18" charset="0"/>
              </a:rPr>
              <a:t>a </a:t>
            </a:r>
            <a:r>
              <a:rPr lang="it-IT" sz="2000" b="1" dirty="0">
                <a:latin typeface="Times New Roman" panose="02020603050405020304" pitchFamily="18" charset="0"/>
                <a:cs typeface="Times New Roman" panose="02020603050405020304" pitchFamily="18" charset="0"/>
              </a:rPr>
              <a:t>luglio.  </a:t>
            </a:r>
            <a:r>
              <a:rPr lang="en-US" sz="2000" dirty="0">
                <a:solidFill>
                  <a:srgbClr val="FFFF00"/>
                </a:solidFill>
                <a:latin typeface="Times New Roman" panose="02020603050405020304" pitchFamily="18" charset="0"/>
                <a:cs typeface="Times New Roman" panose="02020603050405020304" pitchFamily="18" charset="0"/>
              </a:rPr>
              <a:t> I’m going to Holland in July.</a:t>
            </a:r>
          </a:p>
          <a:p>
            <a:endParaRPr lang="it-IT"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indirect object:  </a:t>
            </a:r>
            <a:r>
              <a:rPr lang="it-IT" sz="2000" dirty="0">
                <a:latin typeface="Times New Roman" panose="02020603050405020304" pitchFamily="18" charset="0"/>
                <a:cs typeface="Times New Roman" panose="02020603050405020304" pitchFamily="18" charset="0"/>
              </a:rPr>
              <a:t>Diamo il libro </a:t>
            </a:r>
            <a:r>
              <a:rPr lang="it-IT" sz="2000" i="1" dirty="0">
                <a:latin typeface="Times New Roman" panose="02020603050405020304" pitchFamily="18" charset="0"/>
                <a:cs typeface="Times New Roman" panose="02020603050405020304" pitchFamily="18" charset="0"/>
              </a:rPr>
              <a:t>a </a:t>
            </a:r>
            <a:r>
              <a:rPr lang="it-IT" sz="2000" dirty="0">
                <a:latin typeface="Times New Roman" panose="02020603050405020304" pitchFamily="18" charset="0"/>
                <a:cs typeface="Times New Roman" panose="02020603050405020304" pitchFamily="18" charset="0"/>
              </a:rPr>
              <a:t>Silvia.</a:t>
            </a:r>
            <a:r>
              <a:rPr lang="en-US" sz="2000" dirty="0">
                <a:solidFill>
                  <a:srgbClr val="FFFF00"/>
                </a:solidFill>
              </a:rPr>
              <a:t>    </a:t>
            </a:r>
            <a:r>
              <a:rPr lang="en-US" sz="2000" dirty="0">
                <a:solidFill>
                  <a:srgbClr val="FFFF00"/>
                </a:solidFill>
                <a:latin typeface="Times New Roman" panose="02020603050405020304" pitchFamily="18" charset="0"/>
                <a:cs typeface="Times New Roman" panose="02020603050405020304" pitchFamily="18" charset="0"/>
              </a:rPr>
              <a:t>We’re giving the book to Silvia.</a:t>
            </a:r>
            <a:endParaRPr lang="it-IT"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Scrivete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ai </a:t>
            </a:r>
            <a:r>
              <a:rPr lang="en-US" sz="2000" dirty="0" err="1">
                <a:latin typeface="Times New Roman" panose="02020603050405020304" pitchFamily="18" charset="0"/>
                <a:cs typeface="Times New Roman" panose="02020603050405020304" pitchFamily="18" charset="0"/>
              </a:rPr>
              <a:t>vostri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genitori</a:t>
            </a:r>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Do you write to your parents?</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Quality:            </a:t>
            </a:r>
            <a:r>
              <a:rPr lang="it-IT" sz="2000" dirty="0">
                <a:latin typeface="Times New Roman" panose="02020603050405020304" pitchFamily="18" charset="0"/>
                <a:cs typeface="Times New Roman" panose="02020603050405020304" pitchFamily="18" charset="0"/>
              </a:rPr>
              <a:t>Vuoi un gelato </a:t>
            </a:r>
            <a:r>
              <a:rPr lang="it-IT" sz="2000" i="1" dirty="0">
                <a:latin typeface="Times New Roman" panose="02020603050405020304" pitchFamily="18" charset="0"/>
                <a:cs typeface="Times New Roman" panose="02020603050405020304" pitchFamily="18" charset="0"/>
              </a:rPr>
              <a:t>al </a:t>
            </a:r>
            <a:r>
              <a:rPr lang="it-IT" sz="2000" dirty="0">
                <a:latin typeface="Times New Roman" panose="02020603050405020304" pitchFamily="18" charset="0"/>
                <a:cs typeface="Times New Roman" panose="02020603050405020304" pitchFamily="18" charset="0"/>
              </a:rPr>
              <a:t>limone?</a:t>
            </a:r>
            <a:r>
              <a:rPr lang="it-IT" sz="2000" b="1" dirty="0">
                <a:latin typeface="Times New Roman" panose="02020603050405020304" pitchFamily="18" charset="0"/>
                <a:cs typeface="Times New Roman" panose="02020603050405020304" pitchFamily="18" charset="0"/>
              </a:rPr>
              <a:t> </a:t>
            </a:r>
            <a:r>
              <a:rPr lang="en-US" sz="2000" dirty="0">
                <a:solidFill>
                  <a:srgbClr val="FFFF00"/>
                </a:solidFill>
              </a:rPr>
              <a:t> Do you want a lemon ice cream?</a:t>
            </a:r>
          </a:p>
          <a:p>
            <a:endParaRPr lang="en-US"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means/manner:  </a:t>
            </a:r>
            <a:r>
              <a:rPr lang="it-IT" sz="2000" dirty="0">
                <a:latin typeface="Times New Roman" panose="02020603050405020304" pitchFamily="18" charset="0"/>
                <a:cs typeface="Times New Roman" panose="02020603050405020304" pitchFamily="18" charset="0"/>
              </a:rPr>
              <a:t>La giacca è fatta </a:t>
            </a:r>
            <a:r>
              <a:rPr lang="it-IT" sz="2000" i="1" dirty="0">
                <a:latin typeface="Times New Roman" panose="02020603050405020304" pitchFamily="18" charset="0"/>
                <a:cs typeface="Times New Roman" panose="02020603050405020304" pitchFamily="18" charset="0"/>
              </a:rPr>
              <a:t>a </a:t>
            </a:r>
            <a:r>
              <a:rPr lang="it-IT" sz="2000" dirty="0">
                <a:latin typeface="Times New Roman" panose="02020603050405020304" pitchFamily="18" charset="0"/>
                <a:cs typeface="Times New Roman" panose="02020603050405020304" pitchFamily="18" charset="0"/>
              </a:rPr>
              <a:t>mano.  </a:t>
            </a:r>
            <a:r>
              <a:rPr lang="en-US" sz="2000" dirty="0">
                <a:solidFill>
                  <a:srgbClr val="FFFF00"/>
                </a:solidFill>
              </a:rPr>
              <a:t> </a:t>
            </a:r>
            <a:r>
              <a:rPr lang="en-US" sz="2000" dirty="0">
                <a:solidFill>
                  <a:srgbClr val="FFFF00"/>
                </a:solidFill>
                <a:latin typeface="Times New Roman" panose="02020603050405020304" pitchFamily="18" charset="0"/>
                <a:cs typeface="Times New Roman" panose="02020603050405020304" pitchFamily="18" charset="0"/>
              </a:rPr>
              <a:t>The jacket’s made by hand.</a:t>
            </a:r>
            <a:endParaRPr lang="it-I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Impari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tutto</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 </a:t>
            </a:r>
            <a:r>
              <a:rPr lang="en-US" sz="2000" dirty="0" err="1">
                <a:latin typeface="Times New Roman" panose="02020603050405020304" pitchFamily="18" charset="0"/>
                <a:cs typeface="Times New Roman" panose="02020603050405020304" pitchFamily="18" charset="0"/>
              </a:rPr>
              <a:t>memoria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Do you learn everything by heart?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Stasera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mangiamo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patate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al </a:t>
            </a:r>
            <a:r>
              <a:rPr lang="en-US" sz="2000" dirty="0" err="1">
                <a:latin typeface="Times New Roman" panose="02020603050405020304" pitchFamily="18" charset="0"/>
                <a:cs typeface="Times New Roman" panose="02020603050405020304" pitchFamily="18" charset="0"/>
              </a:rPr>
              <a:t>vapore</a:t>
            </a:r>
            <a:r>
              <a:rPr lang="en-US" sz="2000"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We’re having steamed</a:t>
            </a:r>
          </a:p>
          <a:p>
            <a:r>
              <a:rPr lang="en-US" sz="2000" dirty="0">
                <a:solidFill>
                  <a:srgbClr val="FFFF00"/>
                </a:solidFill>
                <a:latin typeface="Times New Roman" panose="02020603050405020304" pitchFamily="18" charset="0"/>
                <a:cs typeface="Times New Roman" panose="02020603050405020304" pitchFamily="18" charset="0"/>
              </a:rPr>
              <a:t>                                                                                             potatoes tonight. [i.e.</a:t>
            </a:r>
          </a:p>
          <a:p>
            <a:r>
              <a:rPr lang="en-US" sz="2000" dirty="0">
                <a:solidFill>
                  <a:srgbClr val="FFFF00"/>
                </a:solidFill>
                <a:latin typeface="Times New Roman" panose="02020603050405020304" pitchFamily="18" charset="0"/>
                <a:cs typeface="Times New Roman" panose="02020603050405020304" pitchFamily="18" charset="0"/>
              </a:rPr>
              <a:t>                                                                                          they’re cooked with steam]</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66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Examples</a:t>
            </a:r>
          </a:p>
        </p:txBody>
      </p:sp>
      <p:sp>
        <p:nvSpPr>
          <p:cNvPr id="3" name="عنصر نائب للمحتوى 2"/>
          <p:cNvSpPr>
            <a:spLocks noGrp="1"/>
          </p:cNvSpPr>
          <p:nvPr>
            <p:ph idx="1"/>
          </p:nvPr>
        </p:nvSpPr>
        <p:spPr/>
        <p:txBody>
          <a:bodyPr>
            <a:noAutofit/>
          </a:bodyPr>
          <a:lstStyle/>
          <a:p>
            <a:r>
              <a:rPr lang="en-US" sz="2800" b="1" dirty="0" err="1">
                <a:latin typeface="Times New Roman" pitchFamily="18" charset="0"/>
                <a:cs typeface="Times New Roman" pitchFamily="18" charset="0"/>
              </a:rPr>
              <a:t>Sono</a:t>
            </a:r>
            <a:r>
              <a:rPr lang="en-US" sz="2800" b="1" dirty="0">
                <a:latin typeface="Times New Roman" pitchFamily="18" charset="0"/>
                <a:cs typeface="Times New Roman" pitchFamily="18" charset="0"/>
              </a:rPr>
              <a:t> medico.                     </a:t>
            </a:r>
            <a:r>
              <a:rPr lang="en-US" sz="2800" dirty="0">
                <a:latin typeface="Times New Roman" pitchFamily="18" charset="0"/>
                <a:cs typeface="Times New Roman" pitchFamily="18" charset="0"/>
              </a:rPr>
              <a:t>I’m a doctor.</a:t>
            </a:r>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Siamo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cugini</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We are cousins.</a:t>
            </a:r>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Siete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stranieri</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You are foreigners.</a:t>
            </a:r>
            <a:endParaRPr lang="en-US" sz="2800" b="1" dirty="0">
              <a:latin typeface="Times New Roman" pitchFamily="18" charset="0"/>
              <a:cs typeface="Times New Roman" pitchFamily="18" charset="0"/>
            </a:endParaRPr>
          </a:p>
          <a:p>
            <a:r>
              <a:rPr lang="it-IT" sz="2800" b="1" dirty="0">
                <a:latin typeface="Times New Roman" pitchFamily="18" charset="0"/>
                <a:cs typeface="Times New Roman" pitchFamily="18" charset="0"/>
              </a:rPr>
              <a:t>Paola e Anna sono alte.     </a:t>
            </a:r>
            <a:r>
              <a:rPr lang="en-US" sz="2800" dirty="0">
                <a:latin typeface="Times New Roman" pitchFamily="18" charset="0"/>
                <a:cs typeface="Times New Roman" pitchFamily="18" charset="0"/>
              </a:rPr>
              <a:t> Paola and Anna are tall.</a:t>
            </a:r>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Claudio è </a:t>
            </a:r>
            <a:r>
              <a:rPr lang="en-US" sz="2800" b="1" dirty="0" err="1">
                <a:latin typeface="Times New Roman" pitchFamily="18" charset="0"/>
                <a:cs typeface="Times New Roman" pitchFamily="18" charset="0"/>
              </a:rPr>
              <a:t>mio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fratello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Claudio is my brother.</a:t>
            </a:r>
          </a:p>
          <a:p>
            <a:r>
              <a:rPr lang="it-IT" sz="2800" b="1" dirty="0">
                <a:latin typeface="Times New Roman" pitchFamily="18" charset="0"/>
                <a:cs typeface="Times New Roman" pitchFamily="18" charset="0"/>
              </a:rPr>
              <a:t>Io sono medico e lui è insegnante.</a:t>
            </a:r>
            <a:r>
              <a:rPr lang="ar-EG"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I’m a doctor </a:t>
            </a:r>
            <a:r>
              <a:rPr lang="ar-EG" sz="2800" dirty="0">
                <a:latin typeface="Times New Roman" pitchFamily="18" charset="0"/>
                <a:cs typeface="Times New Roman" pitchFamily="18" charset="0"/>
              </a:rPr>
              <a:t>                                                          </a:t>
            </a:r>
            <a:r>
              <a:rPr lang="en-US" sz="2800" dirty="0">
                <a:latin typeface="Times New Roman" pitchFamily="18" charset="0"/>
                <a:cs typeface="Times New Roman" pitchFamily="18" charset="0"/>
              </a:rPr>
              <a:t>and he’s a teacher.</a:t>
            </a:r>
          </a:p>
          <a:p>
            <a:endParaRPr lang="en-US" sz="2800" b="1"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41E2B286-4E27-454F-B836-FEE5EBC48C5D}"/>
              </a:ext>
            </a:extLst>
          </p:cNvPr>
          <p:cNvSpPr txBox="1"/>
          <p:nvPr/>
        </p:nvSpPr>
        <p:spPr>
          <a:xfrm>
            <a:off x="152400" y="457200"/>
            <a:ext cx="8686800" cy="5386090"/>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-Da is typically used to express:</a:t>
            </a:r>
          </a:p>
          <a:p>
            <a:r>
              <a:rPr lang="en-US" sz="2400" b="1" dirty="0">
                <a:latin typeface="Times New Roman" panose="02020603050405020304" pitchFamily="18" charset="0"/>
                <a:cs typeface="Times New Roman" panose="02020603050405020304" pitchFamily="18" charset="0"/>
              </a:rPr>
              <a:t>* Place:     </a:t>
            </a:r>
            <a:r>
              <a:rPr lang="en-US" sz="2400" dirty="0" err="1">
                <a:latin typeface="Times New Roman" panose="02020603050405020304" pitchFamily="18" charset="0"/>
                <a:cs typeface="Times New Roman" panose="02020603050405020304" pitchFamily="18" charset="0"/>
              </a:rPr>
              <a:t>Parto</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da </a:t>
            </a:r>
            <a:r>
              <a:rPr lang="en-US" sz="2400" dirty="0">
                <a:latin typeface="Times New Roman" panose="02020603050405020304" pitchFamily="18" charset="0"/>
                <a:cs typeface="Times New Roman" panose="02020603050405020304" pitchFamily="18" charset="0"/>
              </a:rPr>
              <a:t>Milano.               </a:t>
            </a:r>
            <a:r>
              <a:rPr lang="en-US" sz="2400" dirty="0">
                <a:solidFill>
                  <a:srgbClr val="FFFF00"/>
                </a:solidFill>
                <a:latin typeface="Times New Roman" panose="02020603050405020304" pitchFamily="18" charset="0"/>
                <a:cs typeface="Times New Roman" panose="02020603050405020304" pitchFamily="18" charset="0"/>
              </a:rPr>
              <a:t>   I’m leaving from Milan.</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     </a:t>
            </a:r>
            <a:r>
              <a:rPr lang="it-IT" sz="2400" dirty="0">
                <a:latin typeface="Times New Roman" panose="02020603050405020304" pitchFamily="18" charset="0"/>
                <a:cs typeface="Times New Roman" panose="02020603050405020304" pitchFamily="18" charset="0"/>
              </a:rPr>
              <a:t>Studio italiano </a:t>
            </a:r>
            <a:r>
              <a:rPr lang="it-IT" sz="2400" i="1" dirty="0">
                <a:latin typeface="Times New Roman" panose="02020603050405020304" pitchFamily="18" charset="0"/>
                <a:cs typeface="Times New Roman" panose="02020603050405020304" pitchFamily="18" charset="0"/>
              </a:rPr>
              <a:t>da </a:t>
            </a:r>
            <a:r>
              <a:rPr lang="it-IT" sz="2400" dirty="0">
                <a:latin typeface="Times New Roman" panose="02020603050405020304" pitchFamily="18" charset="0"/>
                <a:cs typeface="Times New Roman" panose="02020603050405020304" pitchFamily="18" charset="0"/>
              </a:rPr>
              <a:t>un mese. </a:t>
            </a:r>
            <a:r>
              <a:rPr lang="en-US" sz="2400" dirty="0">
                <a:solidFill>
                  <a:srgbClr val="FFFF00"/>
                </a:solidFill>
                <a:latin typeface="Times New Roman" panose="02020603050405020304" pitchFamily="18" charset="0"/>
                <a:cs typeface="Times New Roman" panose="02020603050405020304" pitchFamily="18" charset="0"/>
              </a:rPr>
              <a:t> I have been studying Italian </a:t>
            </a:r>
          </a:p>
          <a:p>
            <a:r>
              <a:rPr lang="en-US" sz="2400" dirty="0">
                <a:solidFill>
                  <a:srgbClr val="FFFF00"/>
                </a:solidFill>
                <a:latin typeface="Times New Roman" panose="02020603050405020304" pitchFamily="18" charset="0"/>
                <a:cs typeface="Times New Roman" panose="02020603050405020304" pitchFamily="18" charset="0"/>
              </a:rPr>
              <a:t>                                                               for a month.</a:t>
            </a:r>
            <a:endParaRPr lang="it-IT" sz="2400"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aperto </a:t>
            </a:r>
            <a:r>
              <a:rPr lang="it-IT" sz="2400" i="1" dirty="0">
                <a:latin typeface="Times New Roman" panose="02020603050405020304" pitchFamily="18" charset="0"/>
                <a:cs typeface="Times New Roman" panose="02020603050405020304" pitchFamily="18" charset="0"/>
              </a:rPr>
              <a:t>dalle </a:t>
            </a:r>
            <a:r>
              <a:rPr lang="it-IT" sz="2400" dirty="0">
                <a:latin typeface="Times New Roman" panose="02020603050405020304" pitchFamily="18" charset="0"/>
                <a:cs typeface="Times New Roman" panose="02020603050405020304" pitchFamily="18" charset="0"/>
              </a:rPr>
              <a:t>9 alle 10.          </a:t>
            </a:r>
            <a:r>
              <a:rPr lang="en-US" sz="2400" dirty="0">
                <a:solidFill>
                  <a:srgbClr val="FFFF00"/>
                </a:solidFill>
                <a:latin typeface="Times New Roman" panose="02020603050405020304" pitchFamily="18" charset="0"/>
                <a:cs typeface="Times New Roman" panose="02020603050405020304" pitchFamily="18" charset="0"/>
              </a:rPr>
              <a:t>open (from) 9 to 10 (o’clock)</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function:  </a:t>
            </a:r>
            <a:r>
              <a:rPr lang="en-US" sz="2400" dirty="0" err="1">
                <a:latin typeface="Times New Roman" panose="02020603050405020304" pitchFamily="18" charset="0"/>
                <a:cs typeface="Times New Roman" panose="02020603050405020304" pitchFamily="18" charset="0"/>
              </a:rPr>
              <a:t>Sono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scarpe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da </a:t>
            </a:r>
            <a:r>
              <a:rPr lang="en-US" sz="2400" dirty="0">
                <a:latin typeface="Times New Roman" panose="02020603050405020304" pitchFamily="18" charset="0"/>
                <a:cs typeface="Times New Roman" panose="02020603050405020304" pitchFamily="18" charset="0"/>
              </a:rPr>
              <a:t>tennis.      </a:t>
            </a:r>
            <a:r>
              <a:rPr lang="en-US" sz="2400" dirty="0">
                <a:solidFill>
                  <a:srgbClr val="FFFF00"/>
                </a:solidFill>
                <a:latin typeface="Times New Roman" panose="02020603050405020304" pitchFamily="18" charset="0"/>
                <a:cs typeface="Times New Roman" panose="02020603050405020304" pitchFamily="18" charset="0"/>
              </a:rPr>
              <a:t> They’re tennis shoes.</a:t>
            </a:r>
          </a:p>
          <a:p>
            <a:endParaRPr lang="en-US" sz="2400" dirty="0">
              <a:latin typeface="Times New Roman" panose="02020603050405020304" pitchFamily="18" charset="0"/>
              <a:cs typeface="Times New Roman" panose="02020603050405020304" pitchFamily="18" charset="0"/>
            </a:endParaRPr>
          </a:p>
          <a:p>
            <a:pPr marL="457200" indent="-457200">
              <a:buFontTx/>
              <a:buChar char="-"/>
            </a:pPr>
            <a:r>
              <a:rPr lang="en-US" sz="3200" b="1" dirty="0">
                <a:latin typeface="Times New Roman" panose="02020603050405020304" pitchFamily="18" charset="0"/>
                <a:cs typeface="Times New Roman" panose="02020603050405020304" pitchFamily="18" charset="0"/>
              </a:rPr>
              <a:t>Da is always used to mean ‘at/at the house of’ a person or people:</a:t>
            </a:r>
            <a:endParaRPr lang="it-I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Abiti</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da </a:t>
            </a:r>
            <a:r>
              <a:rPr lang="en-US" sz="2000" dirty="0" err="1">
                <a:latin typeface="Times New Roman" panose="02020603050405020304" pitchFamily="18" charset="0"/>
                <a:cs typeface="Times New Roman" panose="02020603050405020304" pitchFamily="18" charset="0"/>
              </a:rPr>
              <a:t>tua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zia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Do you live at your aunt’s?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Lavoro</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da </a:t>
            </a:r>
            <a:r>
              <a:rPr lang="en-US" sz="2000" dirty="0">
                <a:latin typeface="Times New Roman" panose="02020603050405020304" pitchFamily="18" charset="0"/>
                <a:cs typeface="Times New Roman" panose="02020603050405020304" pitchFamily="18" charset="0"/>
              </a:rPr>
              <a:t>Anna </a:t>
            </a:r>
            <a:r>
              <a:rPr lang="en-US" sz="2000" dirty="0" err="1">
                <a:latin typeface="Times New Roman" panose="02020603050405020304" pitchFamily="18" charset="0"/>
                <a:cs typeface="Times New Roman" panose="02020603050405020304" pitchFamily="18" charset="0"/>
              </a:rPr>
              <a:t>stasera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I’m working at Anna’s tonight.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Devo </a:t>
            </a:r>
            <a:r>
              <a:rPr lang="en-US" sz="2000" dirty="0" err="1">
                <a:latin typeface="Times New Roman" panose="02020603050405020304" pitchFamily="18" charset="0"/>
                <a:cs typeface="Times New Roman" panose="02020603050405020304" pitchFamily="18" charset="0"/>
              </a:rPr>
              <a:t>andare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dal </a:t>
            </a:r>
            <a:r>
              <a:rPr lang="en-US" sz="2000" dirty="0" err="1">
                <a:latin typeface="Times New Roman" panose="02020603050405020304" pitchFamily="18" charset="0"/>
                <a:cs typeface="Times New Roman" panose="02020603050405020304" pitchFamily="18" charset="0"/>
              </a:rPr>
              <a:t>dentista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 have to go to the dentist.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743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41E2B286-4E27-454F-B836-FEE5EBC48C5D}"/>
              </a:ext>
            </a:extLst>
          </p:cNvPr>
          <p:cNvSpPr txBox="1"/>
          <p:nvPr/>
        </p:nvSpPr>
        <p:spPr>
          <a:xfrm>
            <a:off x="152400" y="457200"/>
            <a:ext cx="8686800" cy="581697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 In is typically used to express:</a:t>
            </a:r>
          </a:p>
          <a:p>
            <a:r>
              <a:rPr lang="en-US" sz="2400" b="1" dirty="0">
                <a:latin typeface="Times New Roman" panose="02020603050405020304" pitchFamily="18" charset="0"/>
                <a:cs typeface="Times New Roman" panose="02020603050405020304" pitchFamily="18" charset="0"/>
              </a:rPr>
              <a:t>* place:       </a:t>
            </a:r>
            <a:r>
              <a:rPr lang="en-US" sz="2000" dirty="0">
                <a:latin typeface="Times New Roman" panose="02020603050405020304" pitchFamily="18" charset="0"/>
                <a:cs typeface="Times New Roman" panose="02020603050405020304" pitchFamily="18" charset="0"/>
              </a:rPr>
              <a:t>Vivo </a:t>
            </a:r>
            <a:r>
              <a:rPr lang="en-US" sz="2000" i="1" dirty="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campagna.                   </a:t>
            </a:r>
            <a:r>
              <a:rPr lang="en-US" sz="2000" dirty="0">
                <a:solidFill>
                  <a:srgbClr val="FFFF00"/>
                </a:solidFill>
                <a:latin typeface="Times New Roman" panose="02020603050405020304" pitchFamily="18" charset="0"/>
                <a:cs typeface="Times New Roman" panose="02020603050405020304" pitchFamily="18" charset="0"/>
              </a:rPr>
              <a:t>      I live in the country.</a:t>
            </a:r>
            <a:endParaRPr lang="en-US"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Abbiamo una casa </a:t>
            </a:r>
            <a:r>
              <a:rPr lang="it-IT" sz="2000" i="1" dirty="0">
                <a:latin typeface="Times New Roman" panose="02020603050405020304" pitchFamily="18" charset="0"/>
                <a:cs typeface="Times New Roman" panose="02020603050405020304" pitchFamily="18" charset="0"/>
              </a:rPr>
              <a:t>in </a:t>
            </a:r>
            <a:r>
              <a:rPr lang="it-IT" sz="2000" dirty="0">
                <a:latin typeface="Times New Roman" panose="02020603050405020304" pitchFamily="18" charset="0"/>
                <a:cs typeface="Times New Roman" panose="02020603050405020304" pitchFamily="18" charset="0"/>
              </a:rPr>
              <a:t>Francia.      </a:t>
            </a:r>
            <a:r>
              <a:rPr lang="en-US" sz="2000" dirty="0">
                <a:solidFill>
                  <a:srgbClr val="FFFF00"/>
                </a:solidFill>
                <a:latin typeface="Times New Roman" panose="02020603050405020304" pitchFamily="18" charset="0"/>
                <a:cs typeface="Times New Roman" panose="02020603050405020304" pitchFamily="18" charset="0"/>
              </a:rPr>
              <a:t> We have a house in France.</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        </a:t>
            </a:r>
            <a:r>
              <a:rPr lang="en-US" sz="2000" i="1" dirty="0" err="1">
                <a:latin typeface="Times New Roman" panose="02020603050405020304" pitchFamily="18" charset="0"/>
                <a:cs typeface="Times New Roman" panose="02020603050405020304" pitchFamily="18" charset="0"/>
              </a:rPr>
              <a:t>nel</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2006.                                        </a:t>
            </a:r>
            <a:r>
              <a:rPr lang="en-US" sz="2000" dirty="0">
                <a:solidFill>
                  <a:srgbClr val="FFFF00"/>
                </a:solidFill>
                <a:latin typeface="Times New Roman" panose="02020603050405020304" pitchFamily="18" charset="0"/>
                <a:cs typeface="Times New Roman" panose="02020603050405020304" pitchFamily="18" charset="0"/>
              </a:rPr>
              <a:t>in 2006</a:t>
            </a:r>
            <a:endParaRPr lang="en-US" sz="2000" dirty="0">
              <a:latin typeface="Times New Roman" panose="02020603050405020304" pitchFamily="18" charset="0"/>
              <a:cs typeface="Times New Roman" panose="02020603050405020304" pitchFamily="18" charset="0"/>
            </a:endParaRPr>
          </a:p>
          <a:p>
            <a:r>
              <a:rPr lang="en-US" sz="2000" b="1"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nel</a:t>
            </a:r>
            <a:r>
              <a:rPr lang="en-US" sz="2000"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ventesimo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secolo</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in the twentieth century</a:t>
            </a:r>
          </a:p>
          <a:p>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means: </a:t>
            </a:r>
            <a:r>
              <a:rPr lang="it-IT" sz="2000" dirty="0">
                <a:latin typeface="Times New Roman" panose="02020603050405020304" pitchFamily="18" charset="0"/>
                <a:cs typeface="Times New Roman" panose="02020603050405020304" pitchFamily="18" charset="0"/>
              </a:rPr>
              <a:t>Andiamo </a:t>
            </a:r>
            <a:r>
              <a:rPr lang="it-IT" sz="2000" i="1" dirty="0">
                <a:latin typeface="Times New Roman" panose="02020603050405020304" pitchFamily="18" charset="0"/>
                <a:cs typeface="Times New Roman" panose="02020603050405020304" pitchFamily="18" charset="0"/>
              </a:rPr>
              <a:t>in </a:t>
            </a:r>
            <a:r>
              <a:rPr lang="it-IT" sz="2000" dirty="0">
                <a:latin typeface="Times New Roman" panose="02020603050405020304" pitchFamily="18" charset="0"/>
                <a:cs typeface="Times New Roman" panose="02020603050405020304" pitchFamily="18" charset="0"/>
              </a:rPr>
              <a:t>treno/</a:t>
            </a:r>
            <a:r>
              <a:rPr lang="it-IT" sz="2000" i="1" dirty="0">
                <a:latin typeface="Times New Roman" panose="02020603050405020304" pitchFamily="18" charset="0"/>
                <a:cs typeface="Times New Roman" panose="02020603050405020304" pitchFamily="18" charset="0"/>
              </a:rPr>
              <a:t>in </a:t>
            </a:r>
            <a:r>
              <a:rPr lang="it-IT" sz="2000" dirty="0">
                <a:latin typeface="Times New Roman" panose="02020603050405020304" pitchFamily="18" charset="0"/>
                <a:cs typeface="Times New Roman" panose="02020603050405020304" pitchFamily="18" charset="0"/>
              </a:rPr>
              <a:t>auto/</a:t>
            </a:r>
            <a:r>
              <a:rPr lang="it-IT" sz="2000" i="1" dirty="0">
                <a:latin typeface="Times New Roman" panose="02020603050405020304" pitchFamily="18" charset="0"/>
                <a:cs typeface="Times New Roman" panose="02020603050405020304" pitchFamily="18" charset="0"/>
              </a:rPr>
              <a:t>in </a:t>
            </a:r>
            <a:r>
              <a:rPr lang="it-IT" sz="2000" dirty="0">
                <a:latin typeface="Times New Roman" panose="02020603050405020304" pitchFamily="18" charset="0"/>
                <a:cs typeface="Times New Roman" panose="02020603050405020304" pitchFamily="18" charset="0"/>
              </a:rPr>
              <a:t>bici. </a:t>
            </a:r>
            <a:r>
              <a:rPr lang="en-US" sz="2000" dirty="0">
                <a:solidFill>
                  <a:srgbClr val="FFFF00"/>
                </a:solidFill>
                <a:latin typeface="Times New Roman" panose="02020603050405020304" pitchFamily="18" charset="0"/>
                <a:cs typeface="Times New Roman" panose="02020603050405020304" pitchFamily="18" charset="0"/>
              </a:rPr>
              <a:t> We’re going by train/car/on our </a:t>
            </a:r>
          </a:p>
          <a:p>
            <a:r>
              <a:rPr lang="en-US" sz="2000" dirty="0">
                <a:solidFill>
                  <a:srgbClr val="FFFF00"/>
                </a:solidFill>
                <a:latin typeface="Times New Roman" panose="02020603050405020304" pitchFamily="18" charset="0"/>
                <a:cs typeface="Times New Roman" panose="02020603050405020304" pitchFamily="18" charset="0"/>
              </a:rPr>
              <a:t>                                                                           bikes.</a:t>
            </a:r>
          </a:p>
          <a:p>
            <a:endParaRPr lang="en-US" sz="2000" dirty="0">
              <a:solidFill>
                <a:srgbClr val="FFFF00"/>
              </a:solidFill>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Su</a:t>
            </a:r>
            <a:r>
              <a:rPr lang="en-US" sz="3200" b="1" dirty="0">
                <a:latin typeface="Times New Roman" panose="02020603050405020304" pitchFamily="18" charset="0"/>
                <a:cs typeface="Times New Roman" panose="02020603050405020304" pitchFamily="18" charset="0"/>
              </a:rPr>
              <a:t> is typically used to express:</a:t>
            </a:r>
          </a:p>
          <a:p>
            <a:r>
              <a:rPr lang="en-US" sz="2400" b="1" dirty="0">
                <a:latin typeface="Times New Roman" panose="02020603050405020304" pitchFamily="18" charset="0"/>
                <a:cs typeface="Times New Roman" panose="02020603050405020304" pitchFamily="18" charset="0"/>
              </a:rPr>
              <a:t>* place:   </a:t>
            </a:r>
            <a:r>
              <a:rPr lang="it-IT" sz="2000" dirty="0">
                <a:latin typeface="Times New Roman" panose="02020603050405020304" pitchFamily="18" charset="0"/>
                <a:cs typeface="Times New Roman" panose="02020603050405020304" pitchFamily="18" charset="0"/>
              </a:rPr>
              <a:t>I tuoi libri sono </a:t>
            </a:r>
            <a:r>
              <a:rPr lang="it-IT" sz="2000" i="1" dirty="0">
                <a:latin typeface="Times New Roman" panose="02020603050405020304" pitchFamily="18" charset="0"/>
                <a:cs typeface="Times New Roman" panose="02020603050405020304" pitchFamily="18" charset="0"/>
              </a:rPr>
              <a:t>sulla </a:t>
            </a:r>
            <a:r>
              <a:rPr lang="it-IT" sz="2000" dirty="0">
                <a:latin typeface="Times New Roman" panose="02020603050405020304" pitchFamily="18" charset="0"/>
                <a:cs typeface="Times New Roman" panose="02020603050405020304" pitchFamily="18" charset="0"/>
              </a:rPr>
              <a:t>scrivania.</a:t>
            </a:r>
            <a:r>
              <a:rPr lang="en-US" sz="2000" dirty="0">
                <a:solidFill>
                  <a:srgbClr val="FFFF00"/>
                </a:solidFill>
                <a:latin typeface="Times New Roman" panose="02020603050405020304" pitchFamily="18" charset="0"/>
                <a:cs typeface="Times New Roman" panose="02020603050405020304" pitchFamily="18" charset="0"/>
              </a:rPr>
              <a:t> Your books are on the desk.</a:t>
            </a:r>
            <a:endParaRPr lang="it-IT" sz="2000" dirty="0">
              <a:solidFill>
                <a:srgbClr val="FFFF00"/>
              </a:solidFill>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il ponte </a:t>
            </a:r>
            <a:r>
              <a:rPr lang="it-IT" sz="2000" i="1" dirty="0">
                <a:latin typeface="Times New Roman" panose="02020603050405020304" pitchFamily="18" charset="0"/>
                <a:cs typeface="Times New Roman" panose="02020603050405020304" pitchFamily="18" charset="0"/>
              </a:rPr>
              <a:t>sullo </a:t>
            </a:r>
            <a:r>
              <a:rPr lang="it-IT" sz="2000" dirty="0">
                <a:latin typeface="Times New Roman" panose="02020603050405020304" pitchFamily="18" charset="0"/>
                <a:cs typeface="Times New Roman" panose="02020603050405020304" pitchFamily="18" charset="0"/>
              </a:rPr>
              <a:t>stretto di Messina. </a:t>
            </a:r>
            <a:r>
              <a:rPr lang="en-US" sz="2000" dirty="0">
                <a:solidFill>
                  <a:srgbClr val="FFFF00"/>
                </a:solidFill>
                <a:latin typeface="Times New Roman" panose="02020603050405020304" pitchFamily="18" charset="0"/>
                <a:cs typeface="Times New Roman" panose="02020603050405020304" pitchFamily="18" charset="0"/>
              </a:rPr>
              <a:t>the bridge over the Strait of Messina</a:t>
            </a:r>
            <a:endParaRPr lang="it-IT" sz="2000" dirty="0">
              <a:solidFill>
                <a:srgbClr val="FFFF00"/>
              </a:solidFill>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Subject:</a:t>
            </a:r>
            <a:r>
              <a:rPr lang="en-US" sz="2000" dirty="0">
                <a:latin typeface="Times New Roman" panose="02020603050405020304" pitchFamily="18" charset="0"/>
                <a:cs typeface="Times New Roman" panose="02020603050405020304" pitchFamily="18" charset="0"/>
              </a:rPr>
              <a:t> un </a:t>
            </a:r>
            <a:r>
              <a:rPr lang="en-US" sz="2000" dirty="0" err="1">
                <a:latin typeface="Times New Roman" panose="02020603050405020304" pitchFamily="18" charset="0"/>
                <a:cs typeface="Times New Roman" panose="02020603050405020304" pitchFamily="18" charset="0"/>
              </a:rPr>
              <a:t>libro</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sul</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calcio.                    </a:t>
            </a:r>
            <a:r>
              <a:rPr lang="en-US" sz="2000" dirty="0">
                <a:solidFill>
                  <a:srgbClr val="FFFF00"/>
                </a:solidFill>
                <a:latin typeface="Times New Roman" panose="02020603050405020304" pitchFamily="18" charset="0"/>
                <a:cs typeface="Times New Roman" panose="02020603050405020304" pitchFamily="18" charset="0"/>
              </a:rPr>
              <a:t>a book on/about football</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897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41E2B286-4E27-454F-B836-FEE5EBC48C5D}"/>
              </a:ext>
            </a:extLst>
          </p:cNvPr>
          <p:cNvSpPr txBox="1"/>
          <p:nvPr/>
        </p:nvSpPr>
        <p:spPr>
          <a:xfrm>
            <a:off x="152400" y="457200"/>
            <a:ext cx="8686800" cy="5693866"/>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 Con is typically used to express:</a:t>
            </a:r>
          </a:p>
          <a:p>
            <a:r>
              <a:rPr lang="en-US" sz="2400" b="1" dirty="0">
                <a:latin typeface="Times New Roman" panose="02020603050405020304" pitchFamily="18" charset="0"/>
                <a:cs typeface="Times New Roman" panose="02020603050405020304" pitchFamily="18" charset="0"/>
              </a:rPr>
              <a:t>* company:      </a:t>
            </a:r>
            <a:r>
              <a:rPr lang="en-US" sz="2000" dirty="0" err="1">
                <a:latin typeface="Times New Roman" panose="02020603050405020304" pitchFamily="18" charset="0"/>
                <a:cs typeface="Times New Roman" panose="02020603050405020304" pitchFamily="18" charset="0"/>
              </a:rPr>
              <a:t>Vado</a:t>
            </a:r>
            <a:r>
              <a:rPr lang="en-US" sz="2000" dirty="0">
                <a:latin typeface="Times New Roman" panose="02020603050405020304" pitchFamily="18" charset="0"/>
                <a:cs typeface="Times New Roman" panose="02020603050405020304" pitchFamily="18" charset="0"/>
              </a:rPr>
              <a:t> al cinema </a:t>
            </a:r>
            <a:r>
              <a:rPr lang="en-US" sz="2000" i="1" dirty="0">
                <a:latin typeface="Times New Roman" panose="02020603050405020304" pitchFamily="18" charset="0"/>
                <a:cs typeface="Times New Roman" panose="02020603050405020304" pitchFamily="18" charset="0"/>
              </a:rPr>
              <a:t>con </a:t>
            </a:r>
            <a:r>
              <a:rPr lang="en-US" sz="2000" dirty="0">
                <a:latin typeface="Times New Roman" panose="02020603050405020304" pitchFamily="18" charset="0"/>
                <a:cs typeface="Times New Roman" panose="02020603050405020304" pitchFamily="18" charset="0"/>
              </a:rPr>
              <a:t>Luca.  </a:t>
            </a:r>
            <a:r>
              <a:rPr lang="en-US" sz="2000" dirty="0">
                <a:solidFill>
                  <a:srgbClr val="FFFF00"/>
                </a:solidFill>
                <a:latin typeface="Times New Roman" panose="02020603050405020304" pitchFamily="18" charset="0"/>
                <a:cs typeface="Times New Roman" panose="02020603050405020304" pitchFamily="18" charset="0"/>
              </a:rPr>
              <a:t> I’m going to the cinema with Luca.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Parlo</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con </a:t>
            </a:r>
            <a:r>
              <a:rPr lang="en-US" sz="2000" dirty="0">
                <a:latin typeface="Times New Roman" panose="02020603050405020304" pitchFamily="18" charset="0"/>
                <a:cs typeface="Times New Roman" panose="02020603050405020304" pitchFamily="18" charset="0"/>
              </a:rPr>
              <a:t>Anna.               </a:t>
            </a:r>
            <a:r>
              <a:rPr lang="en-US" sz="2000" dirty="0">
                <a:solidFill>
                  <a:srgbClr val="FFFF00"/>
                </a:solidFill>
                <a:latin typeface="Times New Roman" panose="02020603050405020304" pitchFamily="18" charset="0"/>
                <a:cs typeface="Times New Roman" panose="02020603050405020304" pitchFamily="18" charset="0"/>
              </a:rPr>
              <a:t>   I’m talking to/with Anna.</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means:               </a:t>
            </a:r>
            <a:r>
              <a:rPr lang="en-US" sz="2000" dirty="0">
                <a:latin typeface="Times New Roman" panose="02020603050405020304" pitchFamily="18" charset="0"/>
                <a:cs typeface="Times New Roman" panose="02020603050405020304" pitchFamily="18" charset="0"/>
              </a:rPr>
              <a:t>Devo </a:t>
            </a:r>
            <a:r>
              <a:rPr lang="en-US" sz="2000" dirty="0" err="1">
                <a:latin typeface="Times New Roman" panose="02020603050405020304" pitchFamily="18" charset="0"/>
                <a:cs typeface="Times New Roman" panose="02020603050405020304" pitchFamily="18" charset="0"/>
              </a:rPr>
              <a:t>scrivere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con </a:t>
            </a:r>
            <a:r>
              <a:rPr lang="en-US" sz="2000" dirty="0">
                <a:latin typeface="Times New Roman" panose="02020603050405020304" pitchFamily="18" charset="0"/>
                <a:cs typeface="Times New Roman" panose="02020603050405020304" pitchFamily="18" charset="0"/>
              </a:rPr>
              <a:t>una </a:t>
            </a:r>
            <a:r>
              <a:rPr lang="en-US" sz="2000" dirty="0" err="1">
                <a:latin typeface="Times New Roman" panose="02020603050405020304" pitchFamily="18" charset="0"/>
                <a:cs typeface="Times New Roman" panose="02020603050405020304" pitchFamily="18" charset="0"/>
              </a:rPr>
              <a:t>penna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rossa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I’ve got to write with </a:t>
            </a:r>
          </a:p>
          <a:p>
            <a:r>
              <a:rPr lang="en-US" sz="2000" dirty="0">
                <a:solidFill>
                  <a:srgbClr val="FFFF00"/>
                </a:solidFill>
                <a:latin typeface="Times New Roman" panose="02020603050405020304" pitchFamily="18" charset="0"/>
                <a:cs typeface="Times New Roman" panose="02020603050405020304" pitchFamily="18" charset="0"/>
              </a:rPr>
              <a:t>                                                                                                   a red pen.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Pago </a:t>
            </a:r>
            <a:r>
              <a:rPr lang="en-US" sz="2000" i="1" dirty="0">
                <a:latin typeface="Times New Roman" panose="02020603050405020304" pitchFamily="18" charset="0"/>
                <a:cs typeface="Times New Roman" panose="02020603050405020304" pitchFamily="18" charset="0"/>
              </a:rPr>
              <a:t>con </a:t>
            </a:r>
            <a:r>
              <a:rPr lang="en-US" sz="2000" dirty="0">
                <a:latin typeface="Times New Roman" panose="02020603050405020304" pitchFamily="18" charset="0"/>
                <a:cs typeface="Times New Roman" panose="02020603050405020304" pitchFamily="18" charset="0"/>
              </a:rPr>
              <a:t>un </a:t>
            </a:r>
            <a:r>
              <a:rPr lang="en-US" sz="2000" dirty="0" err="1">
                <a:latin typeface="Times New Roman" panose="02020603050405020304" pitchFamily="18" charset="0"/>
                <a:cs typeface="Times New Roman" panose="02020603050405020304" pitchFamily="18" charset="0"/>
              </a:rPr>
              <a:t>assegno</a:t>
            </a:r>
            <a:r>
              <a:rPr lang="en-US" sz="2000"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I’m paying with a cheque/by cheque.</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manner:           </a:t>
            </a:r>
            <a:r>
              <a:rPr lang="en-US" sz="2000" dirty="0" err="1">
                <a:latin typeface="Times New Roman" panose="02020603050405020304" pitchFamily="18" charset="0"/>
                <a:cs typeface="Times New Roman" panose="02020603050405020304" pitchFamily="18" charset="0"/>
              </a:rPr>
              <a:t>Parla</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con </a:t>
            </a:r>
            <a:r>
              <a:rPr lang="en-US" sz="2000" dirty="0" err="1">
                <a:latin typeface="Times New Roman" panose="02020603050405020304" pitchFamily="18" charset="0"/>
                <a:cs typeface="Times New Roman" panose="02020603050405020304" pitchFamily="18" charset="0"/>
              </a:rPr>
              <a:t>accento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straniero</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He speaks with a foreign accent.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Parla</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con </a:t>
            </a:r>
            <a:r>
              <a:rPr lang="en-US" sz="2000" dirty="0" err="1">
                <a:latin typeface="Times New Roman" panose="02020603050405020304" pitchFamily="18" charset="0"/>
                <a:cs typeface="Times New Roman" panose="02020603050405020304" pitchFamily="18" charset="0"/>
              </a:rPr>
              <a:t>lentezza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He speaks slowly.</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quality:             </a:t>
            </a:r>
            <a:r>
              <a:rPr lang="it-IT" sz="2000" dirty="0">
                <a:latin typeface="Times New Roman" panose="02020603050405020304" pitchFamily="18" charset="0"/>
                <a:cs typeface="Times New Roman" panose="02020603050405020304" pitchFamily="18" charset="0"/>
              </a:rPr>
              <a:t>una signora </a:t>
            </a:r>
            <a:r>
              <a:rPr lang="it-IT" sz="2000" i="1" dirty="0">
                <a:latin typeface="Times New Roman" panose="02020603050405020304" pitchFamily="18" charset="0"/>
                <a:cs typeface="Times New Roman" panose="02020603050405020304" pitchFamily="18" charset="0"/>
              </a:rPr>
              <a:t>con </a:t>
            </a:r>
            <a:r>
              <a:rPr lang="it-IT" sz="2000" dirty="0">
                <a:latin typeface="Times New Roman" panose="02020603050405020304" pitchFamily="18" charset="0"/>
                <a:cs typeface="Times New Roman" panose="02020603050405020304" pitchFamily="18" charset="0"/>
              </a:rPr>
              <a:t>i capelli </a:t>
            </a:r>
            <a:r>
              <a:rPr lang="en-US" sz="2000" dirty="0" err="1">
                <a:latin typeface="Times New Roman" panose="02020603050405020304" pitchFamily="18" charset="0"/>
                <a:cs typeface="Times New Roman" panose="02020603050405020304" pitchFamily="18" charset="0"/>
              </a:rPr>
              <a:t>grigi</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a lady with grey hair</a:t>
            </a:r>
            <a:endParaRPr lang="en-US" sz="2000" b="1" dirty="0">
              <a:solidFill>
                <a:srgbClr val="FFFF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it-IT" sz="2000" b="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064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2FFD0DD7-4A50-415A-9856-18536BE2F158}"/>
              </a:ext>
            </a:extLst>
          </p:cNvPr>
          <p:cNvSpPr txBox="1"/>
          <p:nvPr/>
        </p:nvSpPr>
        <p:spPr>
          <a:xfrm>
            <a:off x="304800" y="304800"/>
            <a:ext cx="8534400" cy="6817251"/>
          </a:xfrm>
          <a:prstGeom prst="rect">
            <a:avLst/>
          </a:prstGeom>
          <a:noFill/>
        </p:spPr>
        <p:txBody>
          <a:bodyPr wrap="square" rtlCol="0">
            <a:spAutoFit/>
          </a:bodyPr>
          <a:lstStyle/>
          <a:p>
            <a:pPr marL="285750" indent="-285750">
              <a:buFontTx/>
              <a:buChar char="-"/>
            </a:pPr>
            <a:r>
              <a:rPr lang="en-US" sz="3200" b="1" dirty="0">
                <a:latin typeface="Times New Roman" panose="02020603050405020304" pitchFamily="18" charset="0"/>
                <a:cs typeface="Times New Roman" panose="02020603050405020304" pitchFamily="18" charset="0"/>
              </a:rPr>
              <a:t>Per is typically used to express:</a:t>
            </a:r>
          </a:p>
          <a:p>
            <a:r>
              <a:rPr lang="en-US" sz="2400" b="1" dirty="0">
                <a:latin typeface="Times New Roman" panose="02020603050405020304" pitchFamily="18" charset="0"/>
                <a:cs typeface="Times New Roman" panose="02020603050405020304" pitchFamily="18" charset="0"/>
              </a:rPr>
              <a:t>* place:          </a:t>
            </a:r>
            <a:r>
              <a:rPr lang="en-US" sz="2000" dirty="0" err="1">
                <a:latin typeface="Times New Roman" panose="02020603050405020304" pitchFamily="18" charset="0"/>
                <a:cs typeface="Times New Roman" panose="02020603050405020304" pitchFamily="18" charset="0"/>
              </a:rPr>
              <a:t>Partiamo</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per </a:t>
            </a:r>
            <a:r>
              <a:rPr lang="en-US" sz="2000" dirty="0">
                <a:latin typeface="Times New Roman" panose="02020603050405020304" pitchFamily="18" charset="0"/>
                <a:cs typeface="Times New Roman" panose="02020603050405020304" pitchFamily="18" charset="0"/>
              </a:rPr>
              <a:t>la </a:t>
            </a:r>
            <a:r>
              <a:rPr lang="en-US" sz="2000" dirty="0" err="1">
                <a:latin typeface="Times New Roman" panose="02020603050405020304" pitchFamily="18" charset="0"/>
                <a:cs typeface="Times New Roman" panose="02020603050405020304" pitchFamily="18" charset="0"/>
              </a:rPr>
              <a:t>montagna</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We are leaving for the mountains.</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            </a:t>
            </a:r>
            <a:r>
              <a:rPr lang="en-US" sz="2000" dirty="0" err="1">
                <a:latin typeface="Times New Roman" panose="02020603050405020304" pitchFamily="18" charset="0"/>
                <a:cs typeface="Times New Roman" panose="02020603050405020304" pitchFamily="18" charset="0"/>
              </a:rPr>
              <a:t>Esco</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per </a:t>
            </a:r>
            <a:r>
              <a:rPr lang="en-US" sz="2000" dirty="0">
                <a:latin typeface="Times New Roman" panose="02020603050405020304" pitchFamily="18" charset="0"/>
                <a:cs typeface="Times New Roman" panose="02020603050405020304" pitchFamily="18" charset="0"/>
              </a:rPr>
              <a:t>10 </a:t>
            </a:r>
            <a:r>
              <a:rPr lang="en-US" sz="2000" dirty="0" err="1">
                <a:latin typeface="Times New Roman" panose="02020603050405020304" pitchFamily="18" charset="0"/>
                <a:cs typeface="Times New Roman" panose="02020603050405020304" pitchFamily="18" charset="0"/>
              </a:rPr>
              <a:t>minuti</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I’m going out for 10 minutes.</a:t>
            </a:r>
            <a:endParaRPr lang="en-US" sz="2000" dirty="0">
              <a:latin typeface="Times New Roman" panose="02020603050405020304" pitchFamily="18" charset="0"/>
              <a:cs typeface="Times New Roman" panose="02020603050405020304" pitchFamily="18" charset="0"/>
            </a:endParaRPr>
          </a:p>
          <a:p>
            <a:r>
              <a:rPr lang="it-IT" sz="2000" i="1" dirty="0">
                <a:latin typeface="Times New Roman" panose="02020603050405020304" pitchFamily="18" charset="0"/>
                <a:cs typeface="Times New Roman" panose="02020603050405020304" pitchFamily="18" charset="0"/>
              </a:rPr>
              <a:t>                            Per </a:t>
            </a:r>
            <a:r>
              <a:rPr lang="it-IT" sz="2000" dirty="0">
                <a:latin typeface="Times New Roman" panose="02020603050405020304" pitchFamily="18" charset="0"/>
                <a:cs typeface="Times New Roman" panose="02020603050405020304" pitchFamily="18" charset="0"/>
              </a:rPr>
              <a:t>le 11 sono a casa.           </a:t>
            </a:r>
            <a:r>
              <a:rPr lang="en-US" sz="2000" dirty="0">
                <a:solidFill>
                  <a:srgbClr val="FFFF00"/>
                </a:solidFill>
                <a:latin typeface="Times New Roman" panose="02020603050405020304" pitchFamily="18" charset="0"/>
                <a:cs typeface="Times New Roman" panose="02020603050405020304" pitchFamily="18" charset="0"/>
              </a:rPr>
              <a:t> I’ll be home by/for 11.</a:t>
            </a:r>
          </a:p>
          <a:p>
            <a:endParaRPr lang="en-US" sz="12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means:          </a:t>
            </a:r>
            <a:r>
              <a:rPr lang="it-IT" sz="2000" dirty="0">
                <a:latin typeface="Times New Roman" panose="02020603050405020304" pitchFamily="18" charset="0"/>
                <a:cs typeface="Times New Roman" panose="02020603050405020304" pitchFamily="18" charset="0"/>
              </a:rPr>
              <a:t>Mando il file </a:t>
            </a:r>
            <a:r>
              <a:rPr lang="it-IT" sz="2000" i="1" dirty="0">
                <a:latin typeface="Times New Roman" panose="02020603050405020304" pitchFamily="18" charset="0"/>
                <a:cs typeface="Times New Roman" panose="02020603050405020304" pitchFamily="18" charset="0"/>
              </a:rPr>
              <a:t>per </a:t>
            </a:r>
            <a:r>
              <a:rPr lang="it-IT" sz="2000" dirty="0">
                <a:latin typeface="Times New Roman" panose="02020603050405020304" pitchFamily="18" charset="0"/>
                <a:cs typeface="Times New Roman" panose="02020603050405020304" pitchFamily="18" charset="0"/>
              </a:rPr>
              <a:t>email.    </a:t>
            </a:r>
            <a:r>
              <a:rPr lang="en-US" sz="2000" dirty="0">
                <a:solidFill>
                  <a:srgbClr val="FFFF00"/>
                </a:solidFill>
                <a:latin typeface="Times New Roman" panose="02020603050405020304" pitchFamily="18" charset="0"/>
                <a:cs typeface="Times New Roman" panose="02020603050405020304" pitchFamily="18" charset="0"/>
              </a:rPr>
              <a:t> I’ll send the file by email.</a:t>
            </a:r>
          </a:p>
          <a:p>
            <a:endParaRPr lang="en-US" sz="11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cause:  </a:t>
            </a:r>
            <a:r>
              <a:rPr lang="it-IT" sz="2000" dirty="0">
                <a:latin typeface="Times New Roman" panose="02020603050405020304" pitchFamily="18" charset="0"/>
                <a:cs typeface="Times New Roman" panose="02020603050405020304" pitchFamily="18" charset="0"/>
              </a:rPr>
              <a:t>una multa </a:t>
            </a:r>
            <a:r>
              <a:rPr lang="it-IT" sz="2000" i="1" dirty="0">
                <a:latin typeface="Times New Roman" panose="02020603050405020304" pitchFamily="18" charset="0"/>
                <a:cs typeface="Times New Roman" panose="02020603050405020304" pitchFamily="18" charset="0"/>
              </a:rPr>
              <a:t>per </a:t>
            </a:r>
            <a:r>
              <a:rPr lang="it-IT" sz="2000" dirty="0">
                <a:latin typeface="Times New Roman" panose="02020603050405020304" pitchFamily="18" charset="0"/>
                <a:cs typeface="Times New Roman" panose="02020603050405020304" pitchFamily="18" charset="0"/>
              </a:rPr>
              <a:t>eccesso di velocità. </a:t>
            </a:r>
            <a:r>
              <a:rPr lang="en-US" sz="2000" dirty="0">
                <a:solidFill>
                  <a:srgbClr val="FFFF00"/>
                </a:solidFill>
                <a:latin typeface="Times New Roman" panose="02020603050405020304" pitchFamily="18" charset="0"/>
                <a:cs typeface="Times New Roman" panose="02020603050405020304" pitchFamily="18" charset="0"/>
              </a:rPr>
              <a:t>a fine for speeding/speeding fine.</a:t>
            </a:r>
          </a:p>
          <a:p>
            <a:endParaRPr lang="en-US" sz="11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aim:     </a:t>
            </a:r>
            <a:r>
              <a:rPr lang="en-US" sz="2000" dirty="0">
                <a:latin typeface="Times New Roman" panose="02020603050405020304" pitchFamily="18" charset="0"/>
                <a:cs typeface="Times New Roman" panose="02020603050405020304" pitchFamily="18" charset="0"/>
              </a:rPr>
              <a:t>Studio </a:t>
            </a:r>
            <a:r>
              <a:rPr lang="en-US" sz="2000" i="1" dirty="0">
                <a:latin typeface="Times New Roman" panose="02020603050405020304" pitchFamily="18" charset="0"/>
                <a:cs typeface="Times New Roman" panose="02020603050405020304" pitchFamily="18" charset="0"/>
              </a:rPr>
              <a:t>per </a:t>
            </a:r>
            <a:r>
              <a:rPr lang="en-US" sz="2000" dirty="0" err="1">
                <a:latin typeface="Times New Roman" panose="02020603050405020304" pitchFamily="18" charset="0"/>
                <a:cs typeface="Times New Roman" panose="02020603050405020304" pitchFamily="18" charset="0"/>
              </a:rPr>
              <a:t>passare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l’esame</a:t>
            </a:r>
            <a:r>
              <a:rPr lang="en-US" sz="2000"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I’m studying (in order) to pass the exam.</a:t>
            </a:r>
          </a:p>
          <a:p>
            <a:endParaRPr lang="en-US" sz="11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price:          </a:t>
            </a:r>
            <a:r>
              <a:rPr lang="en-US" sz="2000" i="1" dirty="0">
                <a:latin typeface="Times New Roman" panose="02020603050405020304" pitchFamily="18" charset="0"/>
                <a:cs typeface="Times New Roman" panose="02020603050405020304" pitchFamily="18" charset="0"/>
              </a:rPr>
              <a:t>per </a:t>
            </a:r>
            <a:r>
              <a:rPr lang="en-US" sz="2000" dirty="0">
                <a:latin typeface="Times New Roman" panose="02020603050405020304" pitchFamily="18" charset="0"/>
                <a:cs typeface="Times New Roman" panose="02020603050405020304" pitchFamily="18" charset="0"/>
              </a:rPr>
              <a:t>15 euro.                             </a:t>
            </a:r>
            <a:r>
              <a:rPr lang="en-US" sz="2000" dirty="0">
                <a:solidFill>
                  <a:srgbClr val="FFFF00"/>
                </a:solidFill>
                <a:latin typeface="Times New Roman" panose="02020603050405020304" pitchFamily="18" charset="0"/>
                <a:cs typeface="Times New Roman" panose="02020603050405020304" pitchFamily="18" charset="0"/>
              </a:rPr>
              <a:t>for 15 euros</a:t>
            </a:r>
            <a:endParaRPr lang="en-US" sz="2400" dirty="0">
              <a:solidFill>
                <a:srgbClr val="FFFF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3200" b="1" dirty="0" err="1">
                <a:latin typeface="Times New Roman" panose="02020603050405020304" pitchFamily="18" charset="0"/>
                <a:cs typeface="Times New Roman" panose="02020603050405020304" pitchFamily="18" charset="0"/>
              </a:rPr>
              <a:t>Tra</a:t>
            </a:r>
            <a:r>
              <a:rPr lang="en-US" sz="3200" b="1" dirty="0">
                <a:latin typeface="Times New Roman" panose="02020603050405020304" pitchFamily="18" charset="0"/>
                <a:cs typeface="Times New Roman" panose="02020603050405020304" pitchFamily="18" charset="0"/>
              </a:rPr>
              <a:t> and </a:t>
            </a:r>
            <a:r>
              <a:rPr lang="en-US" sz="3200" b="1" dirty="0" err="1">
                <a:latin typeface="Times New Roman" panose="02020603050405020304" pitchFamily="18" charset="0"/>
                <a:cs typeface="Times New Roman" panose="02020603050405020304" pitchFamily="18" charset="0"/>
              </a:rPr>
              <a:t>fra</a:t>
            </a:r>
            <a:r>
              <a:rPr lang="en-US" sz="3200" b="1" dirty="0">
                <a:latin typeface="Times New Roman" panose="02020603050405020304" pitchFamily="18" charset="0"/>
                <a:cs typeface="Times New Roman" panose="02020603050405020304" pitchFamily="18" charset="0"/>
              </a:rPr>
              <a:t> are typically used to express:</a:t>
            </a:r>
          </a:p>
          <a:p>
            <a:r>
              <a:rPr lang="en-US" sz="2400" b="1" dirty="0">
                <a:latin typeface="Times New Roman" panose="02020603050405020304" pitchFamily="18" charset="0"/>
                <a:cs typeface="Times New Roman" panose="02020603050405020304" pitchFamily="18" charset="0"/>
              </a:rPr>
              <a:t>* place:         </a:t>
            </a:r>
            <a:r>
              <a:rPr lang="en-US" sz="2000" i="1" dirty="0" err="1">
                <a:latin typeface="Times New Roman" panose="02020603050405020304" pitchFamily="18" charset="0"/>
                <a:cs typeface="Times New Roman" panose="02020603050405020304" pitchFamily="18" charset="0"/>
              </a:rPr>
              <a:t>tra</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Milano e Torino.                </a:t>
            </a:r>
            <a:r>
              <a:rPr lang="en-US" sz="2000" dirty="0">
                <a:solidFill>
                  <a:srgbClr val="FFFF00"/>
                </a:solidFill>
                <a:latin typeface="Times New Roman" panose="02020603050405020304" pitchFamily="18" charset="0"/>
                <a:cs typeface="Times New Roman" panose="02020603050405020304" pitchFamily="18" charset="0"/>
              </a:rPr>
              <a:t>between Milan and Turin</a:t>
            </a:r>
            <a:endParaRPr lang="en-US" sz="2000"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time:          </a:t>
            </a:r>
            <a:r>
              <a:rPr lang="en-US" sz="2000" i="1" dirty="0" err="1">
                <a:latin typeface="Times New Roman" panose="02020603050405020304" pitchFamily="18" charset="0"/>
                <a:cs typeface="Times New Roman" panose="02020603050405020304" pitchFamily="18" charset="0"/>
              </a:rPr>
              <a:t>fra</a:t>
            </a:r>
            <a:r>
              <a:rPr lang="en-US" sz="2000"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compagni</a:t>
            </a:r>
            <a:r>
              <a:rPr lang="en-US" sz="2000" dirty="0">
                <a:latin typeface="Times New Roman" panose="02020603050405020304" pitchFamily="18" charset="0"/>
                <a:cs typeface="Times New Roman" panose="02020603050405020304" pitchFamily="18" charset="0"/>
              </a:rPr>
              <a:t> di </a:t>
            </a:r>
            <a:r>
              <a:rPr lang="en-US" sz="2000" dirty="0" err="1">
                <a:latin typeface="Times New Roman" panose="02020603050405020304" pitchFamily="18" charset="0"/>
                <a:cs typeface="Times New Roman" panose="02020603050405020304" pitchFamily="18" charset="0"/>
              </a:rPr>
              <a:t>classe</a:t>
            </a:r>
            <a:r>
              <a:rPr lang="en-US" sz="2000"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among classmates</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fra</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due ore.                              </a:t>
            </a:r>
            <a:r>
              <a:rPr lang="en-US" sz="2000" dirty="0">
                <a:solidFill>
                  <a:srgbClr val="FFFF00"/>
                </a:solidFill>
                <a:latin typeface="Times New Roman" panose="02020603050405020304" pitchFamily="18" charset="0"/>
                <a:cs typeface="Times New Roman" panose="02020603050405020304" pitchFamily="18" charset="0"/>
              </a:rPr>
              <a:t>in two hours/two hours’ time</a:t>
            </a:r>
            <a:endParaRPr lang="en-US" sz="2800" b="1" dirty="0">
              <a:solidFill>
                <a:srgbClr val="FFFF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511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901BD5-8519-49EB-AC90-75B5FA4FAF33}"/>
              </a:ext>
            </a:extLst>
          </p:cNvPr>
          <p:cNvSpPr>
            <a:spLocks noGrp="1"/>
          </p:cNvSpPr>
          <p:nvPr>
            <p:ph type="title"/>
          </p:nvPr>
        </p:nvSpPr>
        <p:spPr/>
        <p:txBody>
          <a:bodyPr/>
          <a:lstStyle/>
          <a:p>
            <a:r>
              <a:rPr lang="en-US" b="1" dirty="0"/>
              <a:t>Prepositions of place</a:t>
            </a:r>
            <a:endParaRPr lang="en-US" dirty="0"/>
          </a:p>
        </p:txBody>
      </p:sp>
      <p:sp>
        <p:nvSpPr>
          <p:cNvPr id="3" name="عنصر نائب للمحتوى 2">
            <a:extLst>
              <a:ext uri="{FF2B5EF4-FFF2-40B4-BE49-F238E27FC236}">
                <a16:creationId xmlns:a16="http://schemas.microsoft.com/office/drawing/2014/main" id="{75E284C5-46A0-4C20-A728-CC7EDCCD7FB8}"/>
              </a:ext>
            </a:extLst>
          </p:cNvPr>
          <p:cNvSpPr>
            <a:spLocks noGrp="1"/>
          </p:cNvSpPr>
          <p:nvPr>
            <p:ph idx="1"/>
          </p:nvPr>
        </p:nvSpPr>
        <p:spPr>
          <a:xfrm>
            <a:off x="304800" y="1676400"/>
            <a:ext cx="8229600" cy="4906962"/>
          </a:xfrm>
        </p:spPr>
        <p:txBody>
          <a:bodyPr>
            <a:normAutofit fontScale="25000" lnSpcReduction="20000"/>
          </a:bodyPr>
          <a:lstStyle/>
          <a:p>
            <a:pPr algn="just"/>
            <a:r>
              <a:rPr lang="en-US" sz="12800" b="1" dirty="0">
                <a:latin typeface="Times New Roman" panose="02020603050405020304" pitchFamily="18" charset="0"/>
                <a:cs typeface="Times New Roman" panose="02020603050405020304" pitchFamily="18" charset="0"/>
              </a:rPr>
              <a:t>Here are some examples of the different prepositions used to denote place:</a:t>
            </a:r>
          </a:p>
          <a:p>
            <a:pPr algn="just"/>
            <a:endParaRPr lang="en-US" sz="6400" b="1" dirty="0">
              <a:latin typeface="Times New Roman" panose="02020603050405020304" pitchFamily="18" charset="0"/>
              <a:cs typeface="Times New Roman" panose="02020603050405020304" pitchFamily="18" charset="0"/>
            </a:endParaRPr>
          </a:p>
          <a:p>
            <a:r>
              <a:rPr lang="en-US" sz="8000" b="1" dirty="0" err="1">
                <a:latin typeface="Times New Roman" panose="02020603050405020304" pitchFamily="18" charset="0"/>
                <a:cs typeface="Times New Roman" panose="02020603050405020304" pitchFamily="18" charset="0"/>
              </a:rPr>
              <a:t>Sono</a:t>
            </a:r>
            <a:r>
              <a:rPr lang="en-US" sz="8000" b="1" dirty="0">
                <a:latin typeface="Times New Roman" panose="02020603050405020304" pitchFamily="18" charset="0"/>
                <a:cs typeface="Times New Roman" panose="02020603050405020304" pitchFamily="18" charset="0"/>
              </a:rPr>
              <a:t> </a:t>
            </a:r>
            <a:r>
              <a:rPr lang="en-US" sz="8000" b="1" i="1" dirty="0">
                <a:latin typeface="Times New Roman" panose="02020603050405020304" pitchFamily="18" charset="0"/>
                <a:cs typeface="Times New Roman" panose="02020603050405020304" pitchFamily="18" charset="0"/>
              </a:rPr>
              <a:t>di </a:t>
            </a:r>
            <a:r>
              <a:rPr lang="en-US" sz="8000" b="1" dirty="0">
                <a:latin typeface="Times New Roman" panose="02020603050405020304" pitchFamily="18" charset="0"/>
                <a:cs typeface="Times New Roman" panose="02020603050405020304" pitchFamily="18" charset="0"/>
              </a:rPr>
              <a:t>Ferrara.</a:t>
            </a:r>
            <a:r>
              <a:rPr lang="en-US" sz="8000" dirty="0">
                <a:solidFill>
                  <a:srgbClr val="FFFF00"/>
                </a:solidFill>
                <a:latin typeface="Times New Roman" panose="02020603050405020304" pitchFamily="18" charset="0"/>
                <a:cs typeface="Times New Roman" panose="02020603050405020304" pitchFamily="18" charset="0"/>
              </a:rPr>
              <a:t>                                  I am/come from Ferrara.</a:t>
            </a:r>
            <a:endParaRPr lang="en-US" sz="8000" b="1" dirty="0">
              <a:latin typeface="Times New Roman" panose="02020603050405020304" pitchFamily="18" charset="0"/>
              <a:cs typeface="Times New Roman" panose="02020603050405020304" pitchFamily="18" charset="0"/>
            </a:endParaRPr>
          </a:p>
          <a:p>
            <a:r>
              <a:rPr lang="it-IT" sz="8000" b="1" dirty="0">
                <a:latin typeface="Times New Roman" panose="02020603050405020304" pitchFamily="18" charset="0"/>
                <a:cs typeface="Times New Roman" panose="02020603050405020304" pitchFamily="18" charset="0"/>
              </a:rPr>
              <a:t>La domenica vado </a:t>
            </a:r>
            <a:r>
              <a:rPr lang="it-IT" sz="8000" b="1" i="1" dirty="0">
                <a:latin typeface="Times New Roman" panose="02020603050405020304" pitchFamily="18" charset="0"/>
                <a:cs typeface="Times New Roman" panose="02020603050405020304" pitchFamily="18" charset="0"/>
              </a:rPr>
              <a:t>al </a:t>
            </a:r>
            <a:r>
              <a:rPr lang="it-IT" sz="8000" b="1" dirty="0">
                <a:latin typeface="Times New Roman" panose="02020603050405020304" pitchFamily="18" charset="0"/>
                <a:cs typeface="Times New Roman" panose="02020603050405020304" pitchFamily="18" charset="0"/>
              </a:rPr>
              <a:t>cinema.</a:t>
            </a:r>
            <a:r>
              <a:rPr lang="en-US" sz="8000" dirty="0">
                <a:solidFill>
                  <a:srgbClr val="FFFF00"/>
                </a:solidFill>
                <a:latin typeface="Times New Roman" panose="02020603050405020304" pitchFamily="18" charset="0"/>
                <a:cs typeface="Times New Roman" panose="02020603050405020304" pitchFamily="18" charset="0"/>
              </a:rPr>
              <a:t>            On Sundays I go to the cinema.</a:t>
            </a:r>
            <a:endParaRPr lang="it-IT" sz="8000" b="1" dirty="0">
              <a:latin typeface="Times New Roman" panose="02020603050405020304" pitchFamily="18" charset="0"/>
              <a:cs typeface="Times New Roman" panose="02020603050405020304" pitchFamily="18" charset="0"/>
            </a:endParaRPr>
          </a:p>
          <a:p>
            <a:r>
              <a:rPr lang="en-US" sz="8000" b="1" dirty="0" err="1">
                <a:latin typeface="Times New Roman" panose="02020603050405020304" pitchFamily="18" charset="0"/>
                <a:cs typeface="Times New Roman" panose="02020603050405020304" pitchFamily="18" charset="0"/>
              </a:rPr>
              <a:t>Sono</a:t>
            </a:r>
            <a:r>
              <a:rPr lang="en-US" sz="8000" b="1" dirty="0">
                <a:latin typeface="Times New Roman" panose="02020603050405020304" pitchFamily="18" charset="0"/>
                <a:cs typeface="Times New Roman" panose="02020603050405020304" pitchFamily="18" charset="0"/>
              </a:rPr>
              <a:t> </a:t>
            </a:r>
            <a:r>
              <a:rPr lang="en-US" sz="8000" b="1" i="1" dirty="0">
                <a:latin typeface="Times New Roman" panose="02020603050405020304" pitchFamily="18" charset="0"/>
                <a:cs typeface="Times New Roman" panose="02020603050405020304" pitchFamily="18" charset="0"/>
              </a:rPr>
              <a:t>a </a:t>
            </a:r>
            <a:r>
              <a:rPr lang="en-US" sz="8000" b="1" dirty="0" err="1">
                <a:latin typeface="Times New Roman" panose="02020603050405020304" pitchFamily="18" charset="0"/>
                <a:cs typeface="Times New Roman" panose="02020603050405020304" pitchFamily="18" charset="0"/>
              </a:rPr>
              <a:t>scuola</a:t>
            </a:r>
            <a:r>
              <a:rPr lang="en-US" sz="8000" b="1" dirty="0">
                <a:latin typeface="Times New Roman" panose="02020603050405020304" pitchFamily="18" charset="0"/>
                <a:cs typeface="Times New Roman" panose="02020603050405020304" pitchFamily="18" charset="0"/>
              </a:rPr>
              <a:t>.                                    </a:t>
            </a:r>
            <a:r>
              <a:rPr lang="en-US" sz="8000" dirty="0">
                <a:solidFill>
                  <a:srgbClr val="FFFF00"/>
                </a:solidFill>
                <a:latin typeface="Times New Roman" panose="02020603050405020304" pitchFamily="18" charset="0"/>
                <a:cs typeface="Times New Roman" panose="02020603050405020304" pitchFamily="18" charset="0"/>
              </a:rPr>
              <a:t>  I’m at school.</a:t>
            </a:r>
            <a:endParaRPr lang="en-US" sz="8000" b="1" dirty="0">
              <a:latin typeface="Times New Roman" panose="02020603050405020304" pitchFamily="18" charset="0"/>
              <a:cs typeface="Times New Roman" panose="02020603050405020304" pitchFamily="18" charset="0"/>
            </a:endParaRPr>
          </a:p>
          <a:p>
            <a:r>
              <a:rPr lang="en-US" sz="8000" b="1" dirty="0">
                <a:latin typeface="Times New Roman" panose="02020603050405020304" pitchFamily="18" charset="0"/>
                <a:cs typeface="Times New Roman" panose="02020603050405020304" pitchFamily="18" charset="0"/>
              </a:rPr>
              <a:t>Vengo </a:t>
            </a:r>
            <a:r>
              <a:rPr lang="en-US" sz="8000" b="1" i="1" dirty="0">
                <a:latin typeface="Times New Roman" panose="02020603050405020304" pitchFamily="18" charset="0"/>
                <a:cs typeface="Times New Roman" panose="02020603050405020304" pitchFamily="18" charset="0"/>
              </a:rPr>
              <a:t>da </a:t>
            </a:r>
            <a:r>
              <a:rPr lang="en-US" sz="8000" b="1" dirty="0">
                <a:latin typeface="Times New Roman" panose="02020603050405020304" pitchFamily="18" charset="0"/>
                <a:cs typeface="Times New Roman" panose="02020603050405020304" pitchFamily="18" charset="0"/>
              </a:rPr>
              <a:t>Ferrara.</a:t>
            </a:r>
            <a:r>
              <a:rPr lang="en-US" sz="8000" dirty="0">
                <a:solidFill>
                  <a:srgbClr val="FFFF00"/>
                </a:solidFill>
                <a:latin typeface="Times New Roman" panose="02020603050405020304" pitchFamily="18" charset="0"/>
                <a:cs typeface="Times New Roman" panose="02020603050405020304" pitchFamily="18" charset="0"/>
              </a:rPr>
              <a:t>                               I’m coming from Ferrara.</a:t>
            </a:r>
            <a:endParaRPr lang="en-US" sz="8000" b="1" dirty="0">
              <a:latin typeface="Times New Roman" panose="02020603050405020304" pitchFamily="18" charset="0"/>
              <a:cs typeface="Times New Roman" panose="02020603050405020304" pitchFamily="18" charset="0"/>
            </a:endParaRPr>
          </a:p>
          <a:p>
            <a:r>
              <a:rPr lang="en-US" sz="8000" b="1" dirty="0" err="1">
                <a:latin typeface="Times New Roman" panose="02020603050405020304" pitchFamily="18" charset="0"/>
                <a:cs typeface="Times New Roman" panose="02020603050405020304" pitchFamily="18" charset="0"/>
              </a:rPr>
              <a:t>Abito</a:t>
            </a:r>
            <a:r>
              <a:rPr lang="en-US" sz="8000" b="1" dirty="0">
                <a:latin typeface="Times New Roman" panose="02020603050405020304" pitchFamily="18" charset="0"/>
                <a:cs typeface="Times New Roman" panose="02020603050405020304" pitchFamily="18" charset="0"/>
              </a:rPr>
              <a:t> </a:t>
            </a:r>
            <a:r>
              <a:rPr lang="en-US" sz="8000" b="1" i="1" dirty="0">
                <a:latin typeface="Times New Roman" panose="02020603050405020304" pitchFamily="18" charset="0"/>
                <a:cs typeface="Times New Roman" panose="02020603050405020304" pitchFamily="18" charset="0"/>
              </a:rPr>
              <a:t>da </a:t>
            </a:r>
            <a:r>
              <a:rPr lang="en-US" sz="8000" b="1" dirty="0" err="1">
                <a:latin typeface="Times New Roman" panose="02020603050405020304" pitchFamily="18" charset="0"/>
                <a:cs typeface="Times New Roman" panose="02020603050405020304" pitchFamily="18" charset="0"/>
              </a:rPr>
              <a:t>mia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nonna</a:t>
            </a:r>
            <a:r>
              <a:rPr lang="en-US" sz="8000" b="1" dirty="0">
                <a:latin typeface="Times New Roman" panose="02020603050405020304" pitchFamily="18" charset="0"/>
                <a:cs typeface="Times New Roman" panose="02020603050405020304" pitchFamily="18" charset="0"/>
              </a:rPr>
              <a:t>.</a:t>
            </a:r>
            <a:r>
              <a:rPr lang="en-US" sz="8000" dirty="0">
                <a:solidFill>
                  <a:srgbClr val="FFFF00"/>
                </a:solidFill>
                <a:latin typeface="Times New Roman" panose="02020603050405020304" pitchFamily="18" charset="0"/>
                <a:cs typeface="Times New Roman" panose="02020603050405020304" pitchFamily="18" charset="0"/>
              </a:rPr>
              <a:t>                            I live at my granny’s.</a:t>
            </a:r>
            <a:endParaRPr lang="en-US" sz="8000" b="1" dirty="0">
              <a:latin typeface="Times New Roman" panose="02020603050405020304" pitchFamily="18" charset="0"/>
              <a:cs typeface="Times New Roman" panose="02020603050405020304" pitchFamily="18" charset="0"/>
            </a:endParaRPr>
          </a:p>
          <a:p>
            <a:r>
              <a:rPr lang="it-IT" sz="8000" b="1" dirty="0">
                <a:latin typeface="Times New Roman" panose="02020603050405020304" pitchFamily="18" charset="0"/>
                <a:cs typeface="Times New Roman" panose="02020603050405020304" pitchFamily="18" charset="0"/>
              </a:rPr>
              <a:t>Luisa è </a:t>
            </a:r>
            <a:r>
              <a:rPr lang="it-IT" sz="8000" b="1" i="1" dirty="0">
                <a:latin typeface="Times New Roman" panose="02020603050405020304" pitchFamily="18" charset="0"/>
                <a:cs typeface="Times New Roman" panose="02020603050405020304" pitchFamily="18" charset="0"/>
              </a:rPr>
              <a:t>in </a:t>
            </a:r>
            <a:r>
              <a:rPr lang="it-IT" sz="8000" b="1" dirty="0">
                <a:latin typeface="Times New Roman" panose="02020603050405020304" pitchFamily="18" charset="0"/>
                <a:cs typeface="Times New Roman" panose="02020603050405020304" pitchFamily="18" charset="0"/>
              </a:rPr>
              <a:t>camera sua.</a:t>
            </a:r>
            <a:r>
              <a:rPr lang="en-US" sz="8000" dirty="0">
                <a:solidFill>
                  <a:srgbClr val="FFFF00"/>
                </a:solidFill>
                <a:latin typeface="Times New Roman" panose="02020603050405020304" pitchFamily="18" charset="0"/>
                <a:cs typeface="Times New Roman" panose="02020603050405020304" pitchFamily="18" charset="0"/>
              </a:rPr>
              <a:t>                        Luisa is in her room.</a:t>
            </a:r>
            <a:endParaRPr lang="it-IT" sz="8000" b="1" dirty="0">
              <a:latin typeface="Times New Roman" panose="02020603050405020304" pitchFamily="18" charset="0"/>
              <a:cs typeface="Times New Roman" panose="02020603050405020304" pitchFamily="18" charset="0"/>
            </a:endParaRPr>
          </a:p>
          <a:p>
            <a:r>
              <a:rPr lang="en-US" sz="8000" b="1" dirty="0">
                <a:latin typeface="Times New Roman" panose="02020603050405020304" pitchFamily="18" charset="0"/>
                <a:cs typeface="Times New Roman" panose="02020603050405020304" pitchFamily="18" charset="0"/>
              </a:rPr>
              <a:t>Devi </a:t>
            </a:r>
            <a:r>
              <a:rPr lang="en-US" sz="8000" b="1" dirty="0" err="1">
                <a:latin typeface="Times New Roman" panose="02020603050405020304" pitchFamily="18" charset="0"/>
                <a:cs typeface="Times New Roman" panose="02020603050405020304" pitchFamily="18" charset="0"/>
              </a:rPr>
              <a:t>camminare</a:t>
            </a:r>
            <a:r>
              <a:rPr lang="en-US" sz="8000" b="1" dirty="0">
                <a:latin typeface="Times New Roman" panose="02020603050405020304" pitchFamily="18" charset="0"/>
                <a:cs typeface="Times New Roman" panose="02020603050405020304" pitchFamily="18" charset="0"/>
              </a:rPr>
              <a:t> </a:t>
            </a:r>
            <a:r>
              <a:rPr lang="en-US" sz="8000" b="1" i="1" dirty="0" err="1">
                <a:latin typeface="Times New Roman" panose="02020603050405020304" pitchFamily="18" charset="0"/>
                <a:cs typeface="Times New Roman" panose="02020603050405020304" pitchFamily="18" charset="0"/>
              </a:rPr>
              <a:t>sul</a:t>
            </a:r>
            <a:r>
              <a:rPr lang="en-US" sz="8000" b="1" i="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marciapiedi</a:t>
            </a:r>
            <a:r>
              <a:rPr lang="en-US" sz="8000" b="1" dirty="0">
                <a:latin typeface="Times New Roman" panose="02020603050405020304" pitchFamily="18" charset="0"/>
                <a:cs typeface="Times New Roman" panose="02020603050405020304" pitchFamily="18" charset="0"/>
              </a:rPr>
              <a:t>.</a:t>
            </a:r>
            <a:r>
              <a:rPr lang="en-US" sz="8000" dirty="0">
                <a:solidFill>
                  <a:srgbClr val="FFFF00"/>
                </a:solidFill>
                <a:latin typeface="Times New Roman" panose="02020603050405020304" pitchFamily="18" charset="0"/>
                <a:cs typeface="Times New Roman" panose="02020603050405020304" pitchFamily="18" charset="0"/>
              </a:rPr>
              <a:t>      You have to walk on the pavement.</a:t>
            </a:r>
            <a:endParaRPr lang="en-US" sz="8000" b="1" dirty="0">
              <a:latin typeface="Times New Roman" panose="02020603050405020304" pitchFamily="18" charset="0"/>
              <a:cs typeface="Times New Roman" panose="02020603050405020304" pitchFamily="18" charset="0"/>
            </a:endParaRPr>
          </a:p>
          <a:p>
            <a:r>
              <a:rPr lang="en-US" sz="8000" b="1" dirty="0" err="1">
                <a:latin typeface="Times New Roman" panose="02020603050405020304" pitchFamily="18" charset="0"/>
                <a:cs typeface="Times New Roman" panose="02020603050405020304" pitchFamily="18" charset="0"/>
              </a:rPr>
              <a:t>il</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ponte</a:t>
            </a:r>
            <a:r>
              <a:rPr lang="en-US" sz="8000" b="1" dirty="0">
                <a:latin typeface="Times New Roman" panose="02020603050405020304" pitchFamily="18" charset="0"/>
                <a:cs typeface="Times New Roman" panose="02020603050405020304" pitchFamily="18" charset="0"/>
              </a:rPr>
              <a:t> </a:t>
            </a:r>
            <a:r>
              <a:rPr lang="en-US" sz="8000" b="1" i="1" dirty="0" err="1">
                <a:latin typeface="Times New Roman" panose="02020603050405020304" pitchFamily="18" charset="0"/>
                <a:cs typeface="Times New Roman" panose="02020603050405020304" pitchFamily="18" charset="0"/>
              </a:rPr>
              <a:t>sull’</a:t>
            </a:r>
            <a:r>
              <a:rPr lang="en-US" sz="8000" b="1" dirty="0" err="1">
                <a:latin typeface="Times New Roman" panose="02020603050405020304" pitchFamily="18" charset="0"/>
                <a:cs typeface="Times New Roman" panose="02020603050405020304" pitchFamily="18" charset="0"/>
              </a:rPr>
              <a:t>Arno</a:t>
            </a:r>
            <a:r>
              <a:rPr lang="en-US" sz="8000" b="1" dirty="0">
                <a:latin typeface="Times New Roman" panose="02020603050405020304" pitchFamily="18" charset="0"/>
                <a:cs typeface="Times New Roman" panose="02020603050405020304" pitchFamily="18" charset="0"/>
              </a:rPr>
              <a:t>.                               </a:t>
            </a:r>
            <a:r>
              <a:rPr lang="en-US" sz="8000" dirty="0">
                <a:solidFill>
                  <a:srgbClr val="FFFF00"/>
                </a:solidFill>
                <a:latin typeface="Times New Roman" panose="02020603050405020304" pitchFamily="18" charset="0"/>
                <a:cs typeface="Times New Roman" panose="02020603050405020304" pitchFamily="18" charset="0"/>
              </a:rPr>
              <a:t>the bridge over the Arno</a:t>
            </a:r>
            <a:endParaRPr lang="en-US" sz="8000" b="1" dirty="0">
              <a:latin typeface="Times New Roman" panose="02020603050405020304" pitchFamily="18" charset="0"/>
              <a:cs typeface="Times New Roman" panose="02020603050405020304" pitchFamily="18" charset="0"/>
            </a:endParaRPr>
          </a:p>
          <a:p>
            <a:r>
              <a:rPr lang="en-US" sz="8000" b="1" dirty="0">
                <a:latin typeface="Times New Roman" panose="02020603050405020304" pitchFamily="18" charset="0"/>
                <a:cs typeface="Times New Roman" panose="02020603050405020304" pitchFamily="18" charset="0"/>
              </a:rPr>
              <a:t>Partite </a:t>
            </a:r>
            <a:r>
              <a:rPr lang="en-US" sz="8000" b="1" i="1" dirty="0">
                <a:latin typeface="Times New Roman" panose="02020603050405020304" pitchFamily="18" charset="0"/>
                <a:cs typeface="Times New Roman" panose="02020603050405020304" pitchFamily="18" charset="0"/>
              </a:rPr>
              <a:t>per </a:t>
            </a:r>
            <a:r>
              <a:rPr lang="en-US" sz="8000" b="1" dirty="0" err="1">
                <a:latin typeface="Times New Roman" panose="02020603050405020304" pitchFamily="18" charset="0"/>
                <a:cs typeface="Times New Roman" panose="02020603050405020304" pitchFamily="18" charset="0"/>
              </a:rPr>
              <a:t>Dublino</a:t>
            </a:r>
            <a:r>
              <a:rPr lang="en-US" sz="8000" b="1" dirty="0">
                <a:latin typeface="Times New Roman" panose="02020603050405020304" pitchFamily="18" charset="0"/>
                <a:cs typeface="Times New Roman" panose="02020603050405020304" pitchFamily="18" charset="0"/>
              </a:rPr>
              <a:t>?</a:t>
            </a:r>
            <a:r>
              <a:rPr lang="en-US" sz="8000" dirty="0">
                <a:solidFill>
                  <a:srgbClr val="FFFF00"/>
                </a:solidFill>
                <a:latin typeface="Times New Roman" panose="02020603050405020304" pitchFamily="18" charset="0"/>
                <a:cs typeface="Times New Roman" panose="02020603050405020304" pitchFamily="18" charset="0"/>
              </a:rPr>
              <a:t>                            Are you leaving for Dublin?</a:t>
            </a:r>
            <a:endParaRPr lang="en-US" sz="8000" b="1" dirty="0">
              <a:latin typeface="Times New Roman" panose="02020603050405020304" pitchFamily="18" charset="0"/>
              <a:cs typeface="Times New Roman" panose="02020603050405020304" pitchFamily="18" charset="0"/>
            </a:endParaRPr>
          </a:p>
          <a:p>
            <a:r>
              <a:rPr lang="it-IT" sz="8000" b="1" dirty="0">
                <a:latin typeface="Times New Roman" panose="02020603050405020304" pitchFamily="18" charset="0"/>
                <a:cs typeface="Times New Roman" panose="02020603050405020304" pitchFamily="18" charset="0"/>
              </a:rPr>
              <a:t>Novara è </a:t>
            </a:r>
            <a:r>
              <a:rPr lang="it-IT" sz="8000" b="1" i="1" dirty="0">
                <a:latin typeface="Times New Roman" panose="02020603050405020304" pitchFamily="18" charset="0"/>
                <a:cs typeface="Times New Roman" panose="02020603050405020304" pitchFamily="18" charset="0"/>
              </a:rPr>
              <a:t>fra </a:t>
            </a:r>
            <a:r>
              <a:rPr lang="it-IT" sz="8000" b="1" dirty="0">
                <a:latin typeface="Times New Roman" panose="02020603050405020304" pitchFamily="18" charset="0"/>
                <a:cs typeface="Times New Roman" panose="02020603050405020304" pitchFamily="18" charset="0"/>
              </a:rPr>
              <a:t>Torino e Milano.</a:t>
            </a:r>
            <a:r>
              <a:rPr lang="en-US" sz="8000" dirty="0">
                <a:solidFill>
                  <a:srgbClr val="FFFF00"/>
                </a:solidFill>
                <a:latin typeface="Times New Roman" panose="02020603050405020304" pitchFamily="18" charset="0"/>
                <a:cs typeface="Times New Roman" panose="02020603050405020304" pitchFamily="18" charset="0"/>
              </a:rPr>
              <a:t>            Novara is between Turin and Milan.</a:t>
            </a:r>
            <a:endParaRPr lang="it-IT" sz="8000" b="1" dirty="0">
              <a:latin typeface="Times New Roman" panose="02020603050405020304" pitchFamily="18" charset="0"/>
              <a:cs typeface="Times New Roman" panose="02020603050405020304" pitchFamily="18" charset="0"/>
            </a:endParaRPr>
          </a:p>
          <a:p>
            <a:r>
              <a:rPr lang="en-US" sz="8000" b="1" dirty="0" err="1">
                <a:latin typeface="Times New Roman" panose="02020603050405020304" pitchFamily="18" charset="0"/>
                <a:cs typeface="Times New Roman" panose="02020603050405020304" pitchFamily="18" charset="0"/>
              </a:rPr>
              <a:t>Siamo</a:t>
            </a:r>
            <a:r>
              <a:rPr lang="en-US" sz="8000" b="1" dirty="0">
                <a:latin typeface="Times New Roman" panose="02020603050405020304" pitchFamily="18" charset="0"/>
                <a:cs typeface="Times New Roman" panose="02020603050405020304" pitchFamily="18" charset="0"/>
              </a:rPr>
              <a:t> </a:t>
            </a:r>
            <a:r>
              <a:rPr lang="en-US" sz="8000" b="1" i="1" dirty="0" err="1">
                <a:latin typeface="Times New Roman" panose="02020603050405020304" pitchFamily="18" charset="0"/>
                <a:cs typeface="Times New Roman" panose="02020603050405020304" pitchFamily="18" charset="0"/>
              </a:rPr>
              <a:t>tra</a:t>
            </a:r>
            <a:r>
              <a:rPr lang="en-US" sz="8000" b="1" i="1" dirty="0">
                <a:latin typeface="Times New Roman" panose="02020603050405020304" pitchFamily="18" charset="0"/>
                <a:cs typeface="Times New Roman" panose="02020603050405020304" pitchFamily="18" charset="0"/>
              </a:rPr>
              <a:t> </a:t>
            </a:r>
            <a:r>
              <a:rPr lang="en-US" sz="8000" b="1" dirty="0">
                <a:latin typeface="Times New Roman" panose="02020603050405020304" pitchFamily="18" charset="0"/>
                <a:cs typeface="Times New Roman" panose="02020603050405020304" pitchFamily="18" charset="0"/>
              </a:rPr>
              <a:t>amici.</a:t>
            </a:r>
            <a:r>
              <a:rPr lang="en-US" sz="8000" dirty="0">
                <a:solidFill>
                  <a:srgbClr val="FFFF00"/>
                </a:solidFill>
                <a:latin typeface="Times New Roman" panose="02020603050405020304" pitchFamily="18" charset="0"/>
                <a:cs typeface="Times New Roman" panose="02020603050405020304" pitchFamily="18" charset="0"/>
              </a:rPr>
              <a:t>                                   We are among friends</a:t>
            </a:r>
            <a:endParaRPr lang="en-US" sz="8000" b="1" dirty="0">
              <a:latin typeface="Times New Roman" panose="02020603050405020304" pitchFamily="18" charset="0"/>
              <a:cs typeface="Times New Roman" panose="02020603050405020304" pitchFamily="18" charset="0"/>
            </a:endParaRPr>
          </a:p>
          <a:p>
            <a:endParaRPr lang="en-US" sz="6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455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901BD5-8519-49EB-AC90-75B5FA4FAF33}"/>
              </a:ext>
            </a:extLst>
          </p:cNvPr>
          <p:cNvSpPr>
            <a:spLocks noGrp="1"/>
          </p:cNvSpPr>
          <p:nvPr>
            <p:ph type="title"/>
          </p:nvPr>
        </p:nvSpPr>
        <p:spPr/>
        <p:txBody>
          <a:bodyPr/>
          <a:lstStyle/>
          <a:p>
            <a:r>
              <a:rPr lang="en-US" b="1" dirty="0"/>
              <a:t>Prepositions of time</a:t>
            </a:r>
            <a:endParaRPr lang="en-US" dirty="0"/>
          </a:p>
        </p:txBody>
      </p:sp>
      <p:sp>
        <p:nvSpPr>
          <p:cNvPr id="3" name="عنصر نائب للمحتوى 2">
            <a:extLst>
              <a:ext uri="{FF2B5EF4-FFF2-40B4-BE49-F238E27FC236}">
                <a16:creationId xmlns:a16="http://schemas.microsoft.com/office/drawing/2014/main" id="{75E284C5-46A0-4C20-A728-CC7EDCCD7FB8}"/>
              </a:ext>
            </a:extLst>
          </p:cNvPr>
          <p:cNvSpPr>
            <a:spLocks noGrp="1"/>
          </p:cNvSpPr>
          <p:nvPr>
            <p:ph idx="1"/>
          </p:nvPr>
        </p:nvSpPr>
        <p:spPr/>
        <p:txBody>
          <a:bodyPr>
            <a:normAutofit fontScale="55000" lnSpcReduction="20000"/>
          </a:bodyPr>
          <a:lstStyle/>
          <a:p>
            <a:pPr marL="0" indent="0">
              <a:buNone/>
            </a:pPr>
            <a:r>
              <a:rPr lang="en-US" sz="6700" b="1" dirty="0">
                <a:latin typeface="Times New Roman" panose="02020603050405020304" pitchFamily="18" charset="0"/>
                <a:cs typeface="Times New Roman" panose="02020603050405020304" pitchFamily="18" charset="0"/>
              </a:rPr>
              <a:t>- Some examples of the different prepositions used to denote time:</a:t>
            </a:r>
          </a:p>
          <a:p>
            <a:r>
              <a:rPr lang="en-US" sz="3800" b="1" i="1" dirty="0">
                <a:latin typeface="Times New Roman" panose="02020603050405020304" pitchFamily="18" charset="0"/>
                <a:cs typeface="Times New Roman" panose="02020603050405020304" pitchFamily="18" charset="0"/>
              </a:rPr>
              <a:t>Di </a:t>
            </a:r>
            <a:r>
              <a:rPr lang="en-US" sz="3800" b="1" dirty="0" err="1">
                <a:latin typeface="Times New Roman" panose="02020603050405020304" pitchFamily="18" charset="0"/>
                <a:cs typeface="Times New Roman" panose="02020603050405020304" pitchFamily="18" charset="0"/>
              </a:rPr>
              <a:t>domenica</a:t>
            </a:r>
            <a:r>
              <a:rPr lang="en-US" sz="3800" b="1" dirty="0">
                <a:latin typeface="Times New Roman" panose="02020603050405020304" pitchFamily="18" charset="0"/>
                <a:cs typeface="Times New Roman" panose="02020603050405020304" pitchFamily="18" charset="0"/>
              </a:rPr>
              <a:t> non </a:t>
            </a:r>
            <a:r>
              <a:rPr lang="en-US" sz="3800" b="1" dirty="0" err="1">
                <a:latin typeface="Times New Roman" panose="02020603050405020304" pitchFamily="18" charset="0"/>
                <a:cs typeface="Times New Roman" panose="02020603050405020304" pitchFamily="18" charset="0"/>
              </a:rPr>
              <a:t>lavoro</a:t>
            </a:r>
            <a:r>
              <a:rPr lang="en-US" sz="3800" b="1" dirty="0">
                <a:latin typeface="Times New Roman" panose="02020603050405020304" pitchFamily="18" charset="0"/>
                <a:cs typeface="Times New Roman" panose="02020603050405020304" pitchFamily="18" charset="0"/>
              </a:rPr>
              <a:t>.                  </a:t>
            </a:r>
            <a:r>
              <a:rPr lang="en-US" sz="3800" dirty="0">
                <a:solidFill>
                  <a:srgbClr val="FFFF00"/>
                </a:solidFill>
                <a:latin typeface="Times New Roman" panose="02020603050405020304" pitchFamily="18" charset="0"/>
                <a:cs typeface="Times New Roman" panose="02020603050405020304" pitchFamily="18" charset="0"/>
              </a:rPr>
              <a:t> I don’t work on Sundays.</a:t>
            </a:r>
            <a:endParaRPr lang="en-US" sz="3800" b="1" dirty="0">
              <a:latin typeface="Times New Roman" panose="02020603050405020304" pitchFamily="18" charset="0"/>
              <a:cs typeface="Times New Roman" panose="02020603050405020304" pitchFamily="18" charset="0"/>
            </a:endParaRPr>
          </a:p>
          <a:p>
            <a:r>
              <a:rPr lang="it-IT" sz="3800" b="1" i="1" dirty="0">
                <a:latin typeface="Times New Roman" panose="02020603050405020304" pitchFamily="18" charset="0"/>
                <a:cs typeface="Times New Roman" panose="02020603050405020304" pitchFamily="18" charset="0"/>
              </a:rPr>
              <a:t>Di </a:t>
            </a:r>
            <a:r>
              <a:rPr lang="it-IT" sz="3800" b="1" dirty="0">
                <a:latin typeface="Times New Roman" panose="02020603050405020304" pitchFamily="18" charset="0"/>
                <a:cs typeface="Times New Roman" panose="02020603050405020304" pitchFamily="18" charset="0"/>
              </a:rPr>
              <a:t>sera guardo la tv.</a:t>
            </a:r>
            <a:r>
              <a:rPr lang="en-US" sz="3800" dirty="0">
                <a:solidFill>
                  <a:srgbClr val="FFFF00"/>
                </a:solidFill>
                <a:latin typeface="Times New Roman" panose="02020603050405020304" pitchFamily="18" charset="0"/>
                <a:cs typeface="Times New Roman" panose="02020603050405020304" pitchFamily="18" charset="0"/>
              </a:rPr>
              <a:t>                           In the evenings I watch TV.</a:t>
            </a:r>
            <a:endParaRPr lang="it-IT" sz="3800" b="1" dirty="0">
              <a:latin typeface="Times New Roman" panose="02020603050405020304" pitchFamily="18" charset="0"/>
              <a:cs typeface="Times New Roman" panose="02020603050405020304" pitchFamily="18" charset="0"/>
            </a:endParaRPr>
          </a:p>
          <a:p>
            <a:r>
              <a:rPr lang="en-US" sz="3800" b="1" dirty="0">
                <a:latin typeface="Times New Roman" panose="02020603050405020304" pitchFamily="18" charset="0"/>
                <a:cs typeface="Times New Roman" panose="02020603050405020304" pitchFamily="18" charset="0"/>
              </a:rPr>
              <a:t>Donatella </a:t>
            </a:r>
            <a:r>
              <a:rPr lang="en-US" sz="3800" b="1" dirty="0" err="1">
                <a:latin typeface="Times New Roman" panose="02020603050405020304" pitchFamily="18" charset="0"/>
                <a:cs typeface="Times New Roman" panose="02020603050405020304" pitchFamily="18" charset="0"/>
              </a:rPr>
              <a:t>arriva</a:t>
            </a:r>
            <a:r>
              <a:rPr lang="en-US" sz="3800" b="1" dirty="0">
                <a:latin typeface="Times New Roman" panose="02020603050405020304" pitchFamily="18" charset="0"/>
                <a:cs typeface="Times New Roman" panose="02020603050405020304" pitchFamily="18" charset="0"/>
              </a:rPr>
              <a:t> </a:t>
            </a:r>
            <a:r>
              <a:rPr lang="en-US" sz="3800" b="1" i="1" dirty="0" err="1">
                <a:latin typeface="Times New Roman" panose="02020603050405020304" pitchFamily="18" charset="0"/>
                <a:cs typeface="Times New Roman" panose="02020603050405020304" pitchFamily="18" charset="0"/>
              </a:rPr>
              <a:t>alle</a:t>
            </a:r>
            <a:r>
              <a:rPr lang="en-US" sz="3800" b="1" i="1" dirty="0">
                <a:latin typeface="Times New Roman" panose="02020603050405020304" pitchFamily="18" charset="0"/>
                <a:cs typeface="Times New Roman" panose="02020603050405020304" pitchFamily="18" charset="0"/>
              </a:rPr>
              <a:t> </a:t>
            </a:r>
            <a:r>
              <a:rPr lang="en-US" sz="3800" b="1" dirty="0">
                <a:latin typeface="Times New Roman" panose="02020603050405020304" pitchFamily="18" charset="0"/>
                <a:cs typeface="Times New Roman" panose="02020603050405020304" pitchFamily="18" charset="0"/>
              </a:rPr>
              <a:t>7.</a:t>
            </a:r>
            <a:r>
              <a:rPr lang="en-US" sz="3800" dirty="0">
                <a:solidFill>
                  <a:srgbClr val="FFFF00"/>
                </a:solidFill>
                <a:latin typeface="Times New Roman" panose="02020603050405020304" pitchFamily="18" charset="0"/>
                <a:cs typeface="Times New Roman" panose="02020603050405020304" pitchFamily="18" charset="0"/>
              </a:rPr>
              <a:t>                      Donatella will arrive at seven.</a:t>
            </a:r>
            <a:endParaRPr lang="en-US" sz="3800" b="1" dirty="0">
              <a:latin typeface="Times New Roman" panose="02020603050405020304" pitchFamily="18" charset="0"/>
              <a:cs typeface="Times New Roman" panose="02020603050405020304" pitchFamily="18" charset="0"/>
            </a:endParaRPr>
          </a:p>
          <a:p>
            <a:r>
              <a:rPr lang="it-IT" sz="3800" b="1" i="1" dirty="0">
                <a:latin typeface="Times New Roman" panose="02020603050405020304" pitchFamily="18" charset="0"/>
                <a:cs typeface="Times New Roman" panose="02020603050405020304" pitchFamily="18" charset="0"/>
              </a:rPr>
              <a:t>A </a:t>
            </a:r>
            <a:r>
              <a:rPr lang="it-IT" sz="3800" b="1" dirty="0">
                <a:latin typeface="Times New Roman" panose="02020603050405020304" pitchFamily="18" charset="0"/>
                <a:cs typeface="Times New Roman" panose="02020603050405020304" pitchFamily="18" charset="0"/>
              </a:rPr>
              <a:t>Natale rimaniamo a casa.</a:t>
            </a:r>
            <a:r>
              <a:rPr lang="en-US" sz="3800" dirty="0">
                <a:solidFill>
                  <a:srgbClr val="FFFF00"/>
                </a:solidFill>
                <a:latin typeface="Times New Roman" panose="02020603050405020304" pitchFamily="18" charset="0"/>
                <a:cs typeface="Times New Roman" panose="02020603050405020304" pitchFamily="18" charset="0"/>
              </a:rPr>
              <a:t>              At Christmas we stay at home.</a:t>
            </a:r>
            <a:endParaRPr lang="it-IT" sz="3800" b="1" dirty="0">
              <a:latin typeface="Times New Roman" panose="02020603050405020304" pitchFamily="18" charset="0"/>
              <a:cs typeface="Times New Roman" panose="02020603050405020304" pitchFamily="18" charset="0"/>
            </a:endParaRPr>
          </a:p>
          <a:p>
            <a:r>
              <a:rPr lang="it-IT" sz="3800" b="1" dirty="0">
                <a:latin typeface="Times New Roman" panose="02020603050405020304" pitchFamily="18" charset="0"/>
                <a:cs typeface="Times New Roman" panose="02020603050405020304" pitchFamily="18" charset="0"/>
              </a:rPr>
              <a:t>La scuola finisce </a:t>
            </a:r>
            <a:r>
              <a:rPr lang="it-IT" sz="3800" b="1" i="1" dirty="0">
                <a:latin typeface="Times New Roman" panose="02020603050405020304" pitchFamily="18" charset="0"/>
                <a:cs typeface="Times New Roman" panose="02020603050405020304" pitchFamily="18" charset="0"/>
              </a:rPr>
              <a:t>a </a:t>
            </a:r>
            <a:r>
              <a:rPr lang="it-IT" sz="3800" b="1" dirty="0">
                <a:latin typeface="Times New Roman" panose="02020603050405020304" pitchFamily="18" charset="0"/>
                <a:cs typeface="Times New Roman" panose="02020603050405020304" pitchFamily="18" charset="0"/>
              </a:rPr>
              <a:t>giugno.</a:t>
            </a:r>
            <a:r>
              <a:rPr lang="en-US" sz="3800" dirty="0">
                <a:solidFill>
                  <a:srgbClr val="FFFF00"/>
                </a:solidFill>
                <a:latin typeface="Times New Roman" panose="02020603050405020304" pitchFamily="18" charset="0"/>
                <a:cs typeface="Times New Roman" panose="02020603050405020304" pitchFamily="18" charset="0"/>
              </a:rPr>
              <a:t>                School ends in June.</a:t>
            </a:r>
            <a:endParaRPr lang="it-IT" sz="3800" b="1" dirty="0">
              <a:latin typeface="Times New Roman" panose="02020603050405020304" pitchFamily="18" charset="0"/>
              <a:cs typeface="Times New Roman" panose="02020603050405020304" pitchFamily="18" charset="0"/>
            </a:endParaRPr>
          </a:p>
          <a:p>
            <a:r>
              <a:rPr lang="en-US" sz="3800" b="1" i="1" dirty="0" err="1">
                <a:latin typeface="Times New Roman" panose="02020603050405020304" pitchFamily="18" charset="0"/>
                <a:cs typeface="Times New Roman" panose="02020603050405020304" pitchFamily="18" charset="0"/>
              </a:rPr>
              <a:t>nel</a:t>
            </a:r>
            <a:r>
              <a:rPr lang="en-US" sz="3800" b="1" i="1" dirty="0">
                <a:latin typeface="Times New Roman" panose="02020603050405020304" pitchFamily="18" charset="0"/>
                <a:cs typeface="Times New Roman" panose="02020603050405020304" pitchFamily="18" charset="0"/>
              </a:rPr>
              <a:t> </a:t>
            </a:r>
            <a:r>
              <a:rPr lang="en-US" sz="3800" b="1" dirty="0">
                <a:latin typeface="Times New Roman" panose="02020603050405020304" pitchFamily="18" charset="0"/>
                <a:cs typeface="Times New Roman" panose="02020603050405020304" pitchFamily="18" charset="0"/>
              </a:rPr>
              <a:t>2000                                               </a:t>
            </a:r>
            <a:r>
              <a:rPr lang="en-US" sz="3800" dirty="0">
                <a:solidFill>
                  <a:srgbClr val="FFFF00"/>
                </a:solidFill>
                <a:latin typeface="Times New Roman" panose="02020603050405020304" pitchFamily="18" charset="0"/>
                <a:cs typeface="Times New Roman" panose="02020603050405020304" pitchFamily="18" charset="0"/>
              </a:rPr>
              <a:t>in 2000</a:t>
            </a:r>
            <a:endParaRPr lang="en-US" sz="3800" b="1" dirty="0">
              <a:latin typeface="Times New Roman" panose="02020603050405020304" pitchFamily="18" charset="0"/>
              <a:cs typeface="Times New Roman" panose="02020603050405020304" pitchFamily="18" charset="0"/>
            </a:endParaRPr>
          </a:p>
          <a:p>
            <a:r>
              <a:rPr lang="en-US" sz="3800" b="1" i="1" dirty="0" err="1">
                <a:latin typeface="Times New Roman" panose="02020603050405020304" pitchFamily="18" charset="0"/>
                <a:cs typeface="Times New Roman" panose="02020603050405020304" pitchFamily="18" charset="0"/>
              </a:rPr>
              <a:t>nel</a:t>
            </a:r>
            <a:r>
              <a:rPr lang="en-US" sz="3800" b="1" i="1" dirty="0">
                <a:latin typeface="Times New Roman" panose="02020603050405020304" pitchFamily="18" charset="0"/>
                <a:cs typeface="Times New Roman" panose="02020603050405020304" pitchFamily="18" charset="0"/>
              </a:rPr>
              <a:t> </a:t>
            </a:r>
            <a:r>
              <a:rPr lang="en-US" sz="3800" b="1" dirty="0" err="1">
                <a:latin typeface="Times New Roman" panose="02020603050405020304" pitchFamily="18" charset="0"/>
                <a:cs typeface="Times New Roman" panose="02020603050405020304" pitchFamily="18" charset="0"/>
              </a:rPr>
              <a:t>diciottesimo</a:t>
            </a:r>
            <a:r>
              <a:rPr lang="en-US" sz="3800" b="1" dirty="0">
                <a:latin typeface="Times New Roman" panose="02020603050405020304" pitchFamily="18" charset="0"/>
                <a:cs typeface="Times New Roman" panose="02020603050405020304" pitchFamily="18" charset="0"/>
              </a:rPr>
              <a:t> </a:t>
            </a:r>
            <a:r>
              <a:rPr lang="en-US" sz="3800" b="1" dirty="0" err="1">
                <a:latin typeface="Times New Roman" panose="02020603050405020304" pitchFamily="18" charset="0"/>
                <a:cs typeface="Times New Roman" panose="02020603050405020304" pitchFamily="18" charset="0"/>
              </a:rPr>
              <a:t>secolo</a:t>
            </a:r>
            <a:r>
              <a:rPr lang="en-US" sz="3800" b="1" dirty="0">
                <a:latin typeface="Times New Roman" panose="02020603050405020304" pitchFamily="18" charset="0"/>
                <a:cs typeface="Times New Roman" panose="02020603050405020304" pitchFamily="18" charset="0"/>
              </a:rPr>
              <a:t>                       </a:t>
            </a:r>
            <a:r>
              <a:rPr lang="en-US" sz="3800" dirty="0">
                <a:solidFill>
                  <a:srgbClr val="FFFF00"/>
                </a:solidFill>
                <a:latin typeface="Times New Roman" panose="02020603050405020304" pitchFamily="18" charset="0"/>
                <a:cs typeface="Times New Roman" panose="02020603050405020304" pitchFamily="18" charset="0"/>
              </a:rPr>
              <a:t>in the eighteenth century</a:t>
            </a:r>
            <a:endParaRPr lang="en-US" sz="3800" b="1" dirty="0">
              <a:latin typeface="Times New Roman" panose="02020603050405020304" pitchFamily="18" charset="0"/>
              <a:cs typeface="Times New Roman" panose="02020603050405020304" pitchFamily="18" charset="0"/>
            </a:endParaRPr>
          </a:p>
          <a:p>
            <a:r>
              <a:rPr lang="en-US" sz="3800" b="1" i="1" dirty="0">
                <a:latin typeface="Times New Roman" panose="02020603050405020304" pitchFamily="18" charset="0"/>
                <a:cs typeface="Times New Roman" panose="02020603050405020304" pitchFamily="18" charset="0"/>
              </a:rPr>
              <a:t>In </a:t>
            </a:r>
            <a:r>
              <a:rPr lang="en-US" sz="3800" b="1" dirty="0" err="1">
                <a:latin typeface="Times New Roman" panose="02020603050405020304" pitchFamily="18" charset="0"/>
                <a:cs typeface="Times New Roman" panose="02020603050405020304" pitchFamily="18" charset="0"/>
              </a:rPr>
              <a:t>autunno</a:t>
            </a:r>
            <a:r>
              <a:rPr lang="en-US" sz="3800" b="1" dirty="0">
                <a:latin typeface="Times New Roman" panose="02020603050405020304" pitchFamily="18" charset="0"/>
                <a:cs typeface="Times New Roman" panose="02020603050405020304" pitchFamily="18" charset="0"/>
              </a:rPr>
              <a:t> </a:t>
            </a:r>
            <a:r>
              <a:rPr lang="en-US" sz="3800" b="1" dirty="0" err="1">
                <a:latin typeface="Times New Roman" panose="02020603050405020304" pitchFamily="18" charset="0"/>
                <a:cs typeface="Times New Roman" panose="02020603050405020304" pitchFamily="18" charset="0"/>
              </a:rPr>
              <a:t>piove</a:t>
            </a:r>
            <a:r>
              <a:rPr lang="en-US" sz="3800" b="1" dirty="0">
                <a:latin typeface="Times New Roman" panose="02020603050405020304" pitchFamily="18" charset="0"/>
                <a:cs typeface="Times New Roman" panose="02020603050405020304" pitchFamily="18" charset="0"/>
              </a:rPr>
              <a:t> molto.</a:t>
            </a:r>
            <a:r>
              <a:rPr lang="en-US" sz="3800" dirty="0">
                <a:solidFill>
                  <a:srgbClr val="FFFF00"/>
                </a:solidFill>
                <a:latin typeface="Times New Roman" panose="02020603050405020304" pitchFamily="18" charset="0"/>
                <a:cs typeface="Times New Roman" panose="02020603050405020304" pitchFamily="18" charset="0"/>
              </a:rPr>
              <a:t>                   In autumn it rains a lot.</a:t>
            </a:r>
          </a:p>
          <a:p>
            <a:endParaRPr lang="en-US" b="1" dirty="0">
              <a:latin typeface="Times New Roman" panose="02020603050405020304" pitchFamily="18" charset="0"/>
              <a:cs typeface="Times New Roman" panose="02020603050405020304" pitchFamily="18" charset="0"/>
            </a:endParaRPr>
          </a:p>
          <a:p>
            <a:pPr marL="0" indent="0">
              <a:buNone/>
            </a:pPr>
            <a:endParaRPr lang="en-US" sz="5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448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FF79EC79-B652-4CA0-BB1A-7823B9FD34BF}"/>
              </a:ext>
            </a:extLst>
          </p:cNvPr>
          <p:cNvSpPr txBox="1"/>
          <p:nvPr/>
        </p:nvSpPr>
        <p:spPr>
          <a:xfrm>
            <a:off x="152400" y="457200"/>
            <a:ext cx="8686800" cy="6217087"/>
          </a:xfrm>
          <a:prstGeom prst="rect">
            <a:avLst/>
          </a:prstGeom>
          <a:noFill/>
        </p:spPr>
        <p:txBody>
          <a:bodyPr wrap="square" rtlCol="0">
            <a:spAutoFit/>
          </a:bodyPr>
          <a:lstStyle/>
          <a:p>
            <a:pPr marL="457200" indent="-457200" algn="just">
              <a:buFontTx/>
              <a:buChar char="-"/>
            </a:pPr>
            <a:r>
              <a:rPr lang="en-US" sz="3200" b="1" dirty="0">
                <a:latin typeface="Times New Roman" panose="02020603050405020304" pitchFamily="18" charset="0"/>
                <a:cs typeface="Times New Roman" panose="02020603050405020304" pitchFamily="18" charset="0"/>
              </a:rPr>
              <a:t>Di is used with the days of the week and parts  </a:t>
            </a:r>
          </a:p>
          <a:p>
            <a:pPr algn="just"/>
            <a:r>
              <a:rPr lang="en-US" sz="3200" b="1" dirty="0">
                <a:latin typeface="Times New Roman" panose="02020603050405020304" pitchFamily="18" charset="0"/>
                <a:cs typeface="Times New Roman" panose="02020603050405020304" pitchFamily="18" charset="0"/>
              </a:rPr>
              <a:t>     of the day:</a:t>
            </a:r>
            <a:endParaRPr lang="it-IT" b="1" i="1" dirty="0"/>
          </a:p>
          <a:p>
            <a:r>
              <a:rPr lang="it-IT" sz="2000" b="1" i="1" dirty="0">
                <a:latin typeface="Times New Roman" panose="02020603050405020304" pitchFamily="18" charset="0"/>
                <a:cs typeface="Times New Roman" panose="02020603050405020304" pitchFamily="18" charset="0"/>
              </a:rPr>
              <a:t>Di </a:t>
            </a:r>
            <a:r>
              <a:rPr lang="it-IT" sz="2000" b="1" dirty="0">
                <a:latin typeface="Times New Roman" panose="02020603050405020304" pitchFamily="18" charset="0"/>
                <a:cs typeface="Times New Roman" panose="02020603050405020304" pitchFamily="18" charset="0"/>
              </a:rPr>
              <a:t>lunedì andiamo in piscina.            </a:t>
            </a:r>
            <a:r>
              <a:rPr lang="en-US" sz="2000" dirty="0">
                <a:solidFill>
                  <a:srgbClr val="FFFF00"/>
                </a:solidFill>
                <a:latin typeface="Times New Roman" panose="02020603050405020304" pitchFamily="18" charset="0"/>
                <a:cs typeface="Times New Roman" panose="02020603050405020304" pitchFamily="18" charset="0"/>
              </a:rPr>
              <a:t> On Mondays we go to the swimming pool.</a:t>
            </a:r>
            <a:endParaRPr lang="it-IT" sz="2000" b="1" dirty="0">
              <a:latin typeface="Times New Roman" panose="02020603050405020304" pitchFamily="18" charset="0"/>
              <a:cs typeface="Times New Roman" panose="02020603050405020304" pitchFamily="18" charset="0"/>
            </a:endParaRPr>
          </a:p>
          <a:p>
            <a:r>
              <a:rPr lang="it-IT" sz="2000" b="1" i="1" dirty="0">
                <a:latin typeface="Times New Roman" panose="02020603050405020304" pitchFamily="18" charset="0"/>
                <a:cs typeface="Times New Roman" panose="02020603050405020304" pitchFamily="18" charset="0"/>
              </a:rPr>
              <a:t>Di </a:t>
            </a:r>
            <a:r>
              <a:rPr lang="it-IT" sz="2000" b="1" dirty="0">
                <a:latin typeface="Times New Roman" panose="02020603050405020304" pitchFamily="18" charset="0"/>
                <a:cs typeface="Times New Roman" panose="02020603050405020304" pitchFamily="18" charset="0"/>
              </a:rPr>
              <a:t>mattina vado a scuola.</a:t>
            </a:r>
            <a:r>
              <a:rPr lang="en-US" sz="2000" dirty="0">
                <a:solidFill>
                  <a:srgbClr val="FFFF00"/>
                </a:solidFill>
                <a:latin typeface="Times New Roman" panose="02020603050405020304" pitchFamily="18" charset="0"/>
                <a:cs typeface="Times New Roman" panose="02020603050405020304" pitchFamily="18" charset="0"/>
              </a:rPr>
              <a:t>                    In the morning I go to school.</a:t>
            </a:r>
          </a:p>
          <a:p>
            <a:endParaRPr lang="en-US" sz="2000" dirty="0">
              <a:solidFill>
                <a:srgbClr val="FFFF00"/>
              </a:solidFill>
              <a:latin typeface="Times New Roman" panose="02020603050405020304" pitchFamily="18" charset="0"/>
              <a:cs typeface="Times New Roman" panose="02020603050405020304" pitchFamily="18" charset="0"/>
            </a:endParaRPr>
          </a:p>
          <a:p>
            <a:pPr marL="457200" indent="-457200" algn="just">
              <a:buFontTx/>
              <a:buChar char="-"/>
            </a:pPr>
            <a:r>
              <a:rPr lang="en-US" sz="3200" b="1" dirty="0">
                <a:latin typeface="Times New Roman" panose="02020603050405020304" pitchFamily="18" charset="0"/>
                <a:cs typeface="Times New Roman" panose="02020603050405020304" pitchFamily="18" charset="0"/>
              </a:rPr>
              <a:t>A is used with names of festivities, months and</a:t>
            </a:r>
          </a:p>
          <a:p>
            <a:pPr algn="just"/>
            <a:r>
              <a:rPr lang="en-US" sz="3200" b="1" dirty="0">
                <a:latin typeface="Times New Roman" panose="02020603050405020304" pitchFamily="18" charset="0"/>
                <a:cs typeface="Times New Roman" panose="02020603050405020304" pitchFamily="18" charset="0"/>
              </a:rPr>
              <a:t>     hours of the day:</a:t>
            </a:r>
          </a:p>
          <a:p>
            <a:r>
              <a:rPr lang="it-IT" sz="2000" b="1" i="1" dirty="0">
                <a:latin typeface="Times New Roman" panose="02020603050405020304" pitchFamily="18" charset="0"/>
                <a:cs typeface="Times New Roman" panose="02020603050405020304" pitchFamily="18" charset="0"/>
              </a:rPr>
              <a:t>A </a:t>
            </a:r>
            <a:r>
              <a:rPr lang="it-IT" sz="2000" b="1" dirty="0">
                <a:latin typeface="Times New Roman" panose="02020603050405020304" pitchFamily="18" charset="0"/>
                <a:cs typeface="Times New Roman" panose="02020603050405020304" pitchFamily="18" charset="0"/>
              </a:rPr>
              <a:t>Pasqua Piera va in Italia.  </a:t>
            </a:r>
            <a:r>
              <a:rPr lang="en-US" sz="2000" dirty="0">
                <a:solidFill>
                  <a:srgbClr val="FFFF00"/>
                </a:solidFill>
                <a:latin typeface="Times New Roman" panose="02020603050405020304" pitchFamily="18" charset="0"/>
                <a:cs typeface="Times New Roman" panose="02020603050405020304" pitchFamily="18" charset="0"/>
              </a:rPr>
              <a:t>               At Easter Piera is going to Italy.</a:t>
            </a:r>
            <a:endParaRPr lang="it-IT"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Il museo riapre </a:t>
            </a:r>
            <a:r>
              <a:rPr lang="it-IT" sz="2000" b="1" i="1" dirty="0">
                <a:latin typeface="Times New Roman" panose="02020603050405020304" pitchFamily="18" charset="0"/>
                <a:cs typeface="Times New Roman" panose="02020603050405020304" pitchFamily="18" charset="0"/>
              </a:rPr>
              <a:t>a </a:t>
            </a:r>
            <a:r>
              <a:rPr lang="it-IT" sz="2000" b="1" dirty="0">
                <a:latin typeface="Times New Roman" panose="02020603050405020304" pitchFamily="18" charset="0"/>
                <a:cs typeface="Times New Roman" panose="02020603050405020304" pitchFamily="18" charset="0"/>
              </a:rPr>
              <a:t>marzo. </a:t>
            </a:r>
            <a:r>
              <a:rPr lang="en-US" sz="2000" dirty="0">
                <a:solidFill>
                  <a:srgbClr val="FFFF00"/>
                </a:solidFill>
                <a:latin typeface="Times New Roman" panose="02020603050405020304" pitchFamily="18" charset="0"/>
                <a:cs typeface="Times New Roman" panose="02020603050405020304" pitchFamily="18" charset="0"/>
              </a:rPr>
              <a:t>                     The museum reopens/will reopen in March.</a:t>
            </a:r>
            <a:endParaRPr lang="it-IT"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Il treno parte </a:t>
            </a:r>
            <a:r>
              <a:rPr lang="it-IT" sz="2000" b="1" i="1" dirty="0">
                <a:latin typeface="Times New Roman" panose="02020603050405020304" pitchFamily="18" charset="0"/>
                <a:cs typeface="Times New Roman" panose="02020603050405020304" pitchFamily="18" charset="0"/>
              </a:rPr>
              <a:t>alle </a:t>
            </a:r>
            <a:r>
              <a:rPr lang="it-IT" sz="2000" b="1" dirty="0">
                <a:latin typeface="Times New Roman" panose="02020603050405020304" pitchFamily="18" charset="0"/>
                <a:cs typeface="Times New Roman" panose="02020603050405020304" pitchFamily="18" charset="0"/>
              </a:rPr>
              <a:t>12.          </a:t>
            </a:r>
            <a:r>
              <a:rPr lang="en-US" sz="2000" dirty="0">
                <a:solidFill>
                  <a:srgbClr val="FFFF00"/>
                </a:solidFill>
                <a:latin typeface="Times New Roman" panose="02020603050405020304" pitchFamily="18" charset="0"/>
                <a:cs typeface="Times New Roman" panose="02020603050405020304" pitchFamily="18" charset="0"/>
              </a:rPr>
              <a:t>                   The train is leaving at 12.</a:t>
            </a:r>
            <a:endParaRPr lang="it-IT"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Di </a:t>
            </a:r>
            <a:r>
              <a:rPr lang="en-US" sz="2000" b="1" dirty="0" err="1">
                <a:latin typeface="Times New Roman" panose="02020603050405020304" pitchFamily="18" charset="0"/>
                <a:cs typeface="Times New Roman" panose="02020603050405020304" pitchFamily="18" charset="0"/>
              </a:rPr>
              <a:t>solito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mangiano</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 </a:t>
            </a:r>
            <a:r>
              <a:rPr lang="en-US" sz="2000" b="1" dirty="0" err="1">
                <a:latin typeface="Times New Roman" panose="02020603050405020304" pitchFamily="18" charset="0"/>
                <a:cs typeface="Times New Roman" panose="02020603050405020304" pitchFamily="18" charset="0"/>
              </a:rPr>
              <a:t>mezzogiorno</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They normally eat at midday.</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 In is used with years, centuries and seasons:</a:t>
            </a:r>
          </a:p>
          <a:p>
            <a:r>
              <a:rPr lang="en-US" sz="2000" b="1" dirty="0" err="1">
                <a:latin typeface="Times New Roman" panose="02020603050405020304" pitchFamily="18" charset="0"/>
                <a:cs typeface="Times New Roman" panose="02020603050405020304" pitchFamily="18" charset="0"/>
              </a:rPr>
              <a:t>Sono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nato</a:t>
            </a:r>
            <a:r>
              <a:rPr lang="en-US" sz="2000" b="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nel</a:t>
            </a: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1990.</a:t>
            </a:r>
            <a:r>
              <a:rPr lang="en-US" sz="2000" dirty="0">
                <a:solidFill>
                  <a:srgbClr val="FFFF00"/>
                </a:solidFill>
                <a:latin typeface="Times New Roman" panose="02020603050405020304" pitchFamily="18" charset="0"/>
                <a:cs typeface="Times New Roman" panose="02020603050405020304" pitchFamily="18" charset="0"/>
              </a:rPr>
              <a:t>                                I was born in 1990.</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Studio il turismo </a:t>
            </a:r>
            <a:r>
              <a:rPr lang="it-IT" sz="2000" b="1" i="1" dirty="0">
                <a:latin typeface="Times New Roman" panose="02020603050405020304" pitchFamily="18" charset="0"/>
                <a:cs typeface="Times New Roman" panose="02020603050405020304" pitchFamily="18" charset="0"/>
              </a:rPr>
              <a:t>nel </a:t>
            </a:r>
            <a:r>
              <a:rPr lang="it-IT" sz="2000" b="1" dirty="0">
                <a:latin typeface="Times New Roman" panose="02020603050405020304" pitchFamily="18" charset="0"/>
                <a:cs typeface="Times New Roman" panose="02020603050405020304" pitchFamily="18" charset="0"/>
              </a:rPr>
              <a:t>XIX secolo.  </a:t>
            </a:r>
            <a:r>
              <a:rPr lang="en-US" sz="2000" dirty="0">
                <a:solidFill>
                  <a:srgbClr val="FFFF00"/>
                </a:solidFill>
                <a:latin typeface="Times New Roman" panose="02020603050405020304" pitchFamily="18" charset="0"/>
                <a:cs typeface="Times New Roman" panose="02020603050405020304" pitchFamily="18" charset="0"/>
              </a:rPr>
              <a:t> I’m studying tourism in the nineteenth century.</a:t>
            </a:r>
            <a:endParaRPr lang="it-IT"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Gli esami sono </a:t>
            </a:r>
            <a:r>
              <a:rPr lang="it-IT" sz="2000" b="1" i="1" dirty="0">
                <a:latin typeface="Times New Roman" panose="02020603050405020304" pitchFamily="18" charset="0"/>
                <a:cs typeface="Times New Roman" panose="02020603050405020304" pitchFamily="18" charset="0"/>
              </a:rPr>
              <a:t>in </a:t>
            </a:r>
            <a:r>
              <a:rPr lang="it-IT" sz="2000" b="1" dirty="0">
                <a:latin typeface="Times New Roman" panose="02020603050405020304" pitchFamily="18" charset="0"/>
                <a:cs typeface="Times New Roman" panose="02020603050405020304" pitchFamily="18" charset="0"/>
              </a:rPr>
              <a:t>primavera.</a:t>
            </a:r>
            <a:r>
              <a:rPr lang="en-US" sz="2000" dirty="0">
                <a:solidFill>
                  <a:srgbClr val="FFFF00"/>
                </a:solidFill>
                <a:latin typeface="Times New Roman" panose="02020603050405020304" pitchFamily="18" charset="0"/>
                <a:cs typeface="Times New Roman" panose="02020603050405020304" pitchFamily="18" charset="0"/>
              </a:rPr>
              <a:t>                The exams are/will be in the spring.</a:t>
            </a:r>
          </a:p>
          <a:p>
            <a:endParaRPr lang="it-IT" b="1" dirty="0"/>
          </a:p>
        </p:txBody>
      </p:sp>
    </p:spTree>
    <p:extLst>
      <p:ext uri="{BB962C8B-B14F-4D97-AF65-F5344CB8AC3E}">
        <p14:creationId xmlns:p14="http://schemas.microsoft.com/office/powerpoint/2010/main" val="1482448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D8E006-8E09-4B59-AA1B-AD4A8BE2D38B}"/>
              </a:ext>
            </a:extLst>
          </p:cNvPr>
          <p:cNvSpPr>
            <a:spLocks noGrp="1"/>
          </p:cNvSpPr>
          <p:nvPr>
            <p:ph type="title"/>
          </p:nvPr>
        </p:nvSpPr>
        <p:spPr/>
        <p:txBody>
          <a:bodyPr/>
          <a:lstStyle/>
          <a:p>
            <a:r>
              <a:rPr lang="en-US" dirty="0"/>
              <a:t>Questions</a:t>
            </a:r>
          </a:p>
        </p:txBody>
      </p:sp>
      <p:sp>
        <p:nvSpPr>
          <p:cNvPr id="3" name="عنصر نائب للمحتوى 2">
            <a:extLst>
              <a:ext uri="{FF2B5EF4-FFF2-40B4-BE49-F238E27FC236}">
                <a16:creationId xmlns:a16="http://schemas.microsoft.com/office/drawing/2014/main" id="{1ADCFBD2-9A14-418D-B5A2-E4275EA0D548}"/>
              </a:ext>
            </a:extLst>
          </p:cNvPr>
          <p:cNvSpPr>
            <a:spLocks noGrp="1"/>
          </p:cNvSpPr>
          <p:nvPr>
            <p:ph idx="1"/>
          </p:nvPr>
        </p:nvSpPr>
        <p:spPr/>
        <p:txBody>
          <a:bodyPr>
            <a:normAutofit fontScale="47500" lnSpcReduction="20000"/>
          </a:bodyPr>
          <a:lstStyle/>
          <a:p>
            <a:r>
              <a:rPr lang="en-US" dirty="0"/>
              <a:t>In this unit we will look at the most common ways of asking questions in Italian. the order of the words in the sentence does not change in the interrogative form; now we need to look at some Italian ‘question words’:</a:t>
            </a:r>
          </a:p>
          <a:p>
            <a:r>
              <a:rPr lang="en-US" b="1" dirty="0"/>
              <a:t>Chi?</a:t>
            </a:r>
          </a:p>
          <a:p>
            <a:r>
              <a:rPr lang="en-US" b="1" dirty="0"/>
              <a:t>Chi </a:t>
            </a:r>
            <a:r>
              <a:rPr lang="en-US" dirty="0"/>
              <a:t>means ‘who/whom’, or sometimes ‘which of’, and is only used to refer to people. </a:t>
            </a:r>
            <a:r>
              <a:rPr lang="en-US" b="1" dirty="0"/>
              <a:t>Chi </a:t>
            </a:r>
            <a:r>
              <a:rPr lang="en-US" dirty="0"/>
              <a:t>is invariable – that is, the same form is used for masculine and feminine, singular and plural:</a:t>
            </a:r>
          </a:p>
          <a:p>
            <a:r>
              <a:rPr lang="en-US" b="1" dirty="0"/>
              <a:t>Chi è </a:t>
            </a:r>
            <a:r>
              <a:rPr lang="en-US" b="1" dirty="0" err="1"/>
              <a:t>quell’uomo</a:t>
            </a:r>
            <a:r>
              <a:rPr lang="en-US" b="1" dirty="0"/>
              <a:t>?</a:t>
            </a:r>
            <a:r>
              <a:rPr lang="en-US" dirty="0">
                <a:solidFill>
                  <a:srgbClr val="FFFF00"/>
                </a:solidFill>
              </a:rPr>
              <a:t> Who is that man?</a:t>
            </a:r>
            <a:endParaRPr lang="en-US" b="1" dirty="0"/>
          </a:p>
          <a:p>
            <a:r>
              <a:rPr lang="en-US" b="1" dirty="0"/>
              <a:t>Chi è </a:t>
            </a:r>
            <a:r>
              <a:rPr lang="en-US" b="1" dirty="0" err="1"/>
              <a:t>quella</a:t>
            </a:r>
            <a:r>
              <a:rPr lang="en-US" b="1" dirty="0"/>
              <a:t> </a:t>
            </a:r>
            <a:r>
              <a:rPr lang="en-US" b="1" dirty="0" err="1"/>
              <a:t>ragazza</a:t>
            </a:r>
            <a:r>
              <a:rPr lang="en-US" b="1" dirty="0"/>
              <a:t>?</a:t>
            </a:r>
            <a:r>
              <a:rPr lang="en-US" dirty="0">
                <a:solidFill>
                  <a:srgbClr val="FFFF00"/>
                </a:solidFill>
              </a:rPr>
              <a:t> Who is that girl?</a:t>
            </a:r>
          </a:p>
          <a:p>
            <a:endParaRPr lang="en-US" b="1" dirty="0"/>
          </a:p>
          <a:p>
            <a:r>
              <a:rPr lang="it-IT" b="1" dirty="0"/>
              <a:t>Chi sono i tuoi amici?</a:t>
            </a:r>
            <a:r>
              <a:rPr lang="en-US" dirty="0">
                <a:solidFill>
                  <a:srgbClr val="FFFF00"/>
                </a:solidFill>
              </a:rPr>
              <a:t> Who are your friends?</a:t>
            </a:r>
          </a:p>
          <a:p>
            <a:endParaRPr lang="it-IT" b="1" dirty="0"/>
          </a:p>
          <a:p>
            <a:r>
              <a:rPr lang="en-US" b="1" dirty="0"/>
              <a:t>Chi </a:t>
            </a:r>
            <a:r>
              <a:rPr lang="en-US" b="1" dirty="0" err="1"/>
              <a:t>sono</a:t>
            </a:r>
            <a:r>
              <a:rPr lang="en-US" b="1" dirty="0"/>
              <a:t> quelle </a:t>
            </a:r>
            <a:r>
              <a:rPr lang="en-US" b="1" dirty="0" err="1"/>
              <a:t>ragazze</a:t>
            </a:r>
            <a:r>
              <a:rPr lang="en-US" b="1" dirty="0"/>
              <a:t>?</a:t>
            </a:r>
            <a:r>
              <a:rPr lang="en-US" dirty="0">
                <a:solidFill>
                  <a:srgbClr val="FFFF00"/>
                </a:solidFill>
              </a:rPr>
              <a:t> Who are those girls?</a:t>
            </a:r>
          </a:p>
          <a:p>
            <a:endParaRPr lang="en-US" b="1" dirty="0"/>
          </a:p>
          <a:p>
            <a:r>
              <a:rPr lang="it-IT" b="1" dirty="0"/>
              <a:t>Chi vuole venire al cinema </a:t>
            </a:r>
            <a:r>
              <a:rPr lang="en-US" b="1" dirty="0"/>
              <a:t>con me?</a:t>
            </a:r>
            <a:r>
              <a:rPr lang="en-US" dirty="0">
                <a:solidFill>
                  <a:srgbClr val="FFFF00"/>
                </a:solidFill>
              </a:rPr>
              <a:t> Who wants to come to the cinema with me?</a:t>
            </a:r>
          </a:p>
          <a:p>
            <a:endParaRPr lang="en-US" b="1" dirty="0"/>
          </a:p>
          <a:p>
            <a:r>
              <a:rPr lang="en-US" b="1" dirty="0"/>
              <a:t>Chi </a:t>
            </a:r>
            <a:r>
              <a:rPr lang="en-US" b="1" dirty="0" err="1"/>
              <a:t>viene</a:t>
            </a:r>
            <a:r>
              <a:rPr lang="en-US" b="1" dirty="0"/>
              <a:t> a </a:t>
            </a:r>
            <a:r>
              <a:rPr lang="en-US" b="1" dirty="0" err="1"/>
              <a:t>cena</a:t>
            </a:r>
            <a:r>
              <a:rPr lang="en-US" b="1" dirty="0"/>
              <a:t>?</a:t>
            </a:r>
            <a:r>
              <a:rPr lang="en-US" dirty="0">
                <a:solidFill>
                  <a:srgbClr val="FFFF00"/>
                </a:solidFill>
              </a:rPr>
              <a:t> Who’s coming for dinner?</a:t>
            </a:r>
          </a:p>
          <a:p>
            <a:endParaRPr lang="en-US" b="1" dirty="0"/>
          </a:p>
          <a:p>
            <a:r>
              <a:rPr lang="en-US" b="1" dirty="0"/>
              <a:t>Con chi </a:t>
            </a:r>
            <a:r>
              <a:rPr lang="en-US" b="1" dirty="0" err="1"/>
              <a:t>esci</a:t>
            </a:r>
            <a:r>
              <a:rPr lang="en-US" b="1" dirty="0"/>
              <a:t>?</a:t>
            </a:r>
            <a:r>
              <a:rPr lang="en-US" dirty="0">
                <a:solidFill>
                  <a:srgbClr val="FFFF00"/>
                </a:solidFill>
              </a:rPr>
              <a:t> Who(m) are you going out with?</a:t>
            </a:r>
          </a:p>
          <a:p>
            <a:endParaRPr lang="en-US" b="1" dirty="0"/>
          </a:p>
          <a:p>
            <a:r>
              <a:rPr lang="en-US" b="1" dirty="0"/>
              <a:t>A chi </a:t>
            </a:r>
            <a:r>
              <a:rPr lang="en-US" b="1" dirty="0" err="1"/>
              <a:t>scrivete</a:t>
            </a:r>
            <a:r>
              <a:rPr lang="en-US" b="1" dirty="0"/>
              <a:t>?</a:t>
            </a:r>
            <a:r>
              <a:rPr lang="en-US" dirty="0">
                <a:solidFill>
                  <a:srgbClr val="FFFF00"/>
                </a:solidFill>
              </a:rPr>
              <a:t> Who(m) are you writing to?</a:t>
            </a:r>
          </a:p>
          <a:p>
            <a:endParaRPr lang="en-US" b="1" dirty="0"/>
          </a:p>
          <a:p>
            <a:endParaRPr lang="en-US" dirty="0">
              <a:solidFill>
                <a:srgbClr val="FFFF00"/>
              </a:solidFill>
            </a:endParaRPr>
          </a:p>
        </p:txBody>
      </p:sp>
    </p:spTree>
    <p:extLst>
      <p:ext uri="{BB962C8B-B14F-4D97-AF65-F5344CB8AC3E}">
        <p14:creationId xmlns:p14="http://schemas.microsoft.com/office/powerpoint/2010/main" val="2379911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C3BDB241-0936-422C-A858-B266AA96CD41}"/>
              </a:ext>
            </a:extLst>
          </p:cNvPr>
          <p:cNvSpPr txBox="1"/>
          <p:nvPr/>
        </p:nvSpPr>
        <p:spPr>
          <a:xfrm>
            <a:off x="152400" y="381000"/>
            <a:ext cx="8763000" cy="6471002"/>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Che </a:t>
            </a:r>
            <a:r>
              <a:rPr lang="en-US" sz="2800" b="1" dirty="0" err="1">
                <a:latin typeface="Times New Roman" panose="02020603050405020304" pitchFamily="18" charset="0"/>
                <a:cs typeface="Times New Roman" panose="02020603050405020304" pitchFamily="18" charset="0"/>
              </a:rPr>
              <a:t>cosa</a:t>
            </a:r>
            <a:r>
              <a:rPr lang="en-US" sz="2800" b="1" dirty="0">
                <a:latin typeface="Times New Roman" panose="02020603050405020304" pitchFamily="18" charset="0"/>
                <a:cs typeface="Times New Roman" panose="02020603050405020304" pitchFamily="18" charset="0"/>
              </a:rPr>
              <a:t>? Cosa? Che?</a:t>
            </a:r>
            <a:endParaRPr lang="en-US"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All three mean ‘what’ and are used when referring to objects. Che </a:t>
            </a:r>
            <a:r>
              <a:rPr lang="en-US" sz="2400" b="1" dirty="0" err="1">
                <a:latin typeface="Times New Roman" panose="02020603050405020304" pitchFamily="18" charset="0"/>
                <a:cs typeface="Times New Roman" panose="02020603050405020304" pitchFamily="18" charset="0"/>
              </a:rPr>
              <a:t>cosa</a:t>
            </a:r>
            <a:r>
              <a:rPr lang="en-US" sz="2400" b="1" dirty="0">
                <a:latin typeface="Times New Roman" panose="02020603050405020304" pitchFamily="18" charset="0"/>
                <a:cs typeface="Times New Roman" panose="02020603050405020304" pitchFamily="18" charset="0"/>
              </a:rPr>
              <a:t>?, Cosa? and Che? are invariable in gender and number:</a:t>
            </a:r>
          </a:p>
          <a:p>
            <a:r>
              <a:rPr lang="en-US" sz="2000" b="1" dirty="0" err="1">
                <a:latin typeface="Times New Roman" panose="02020603050405020304" pitchFamily="18" charset="0"/>
                <a:cs typeface="Times New Roman" panose="02020603050405020304" pitchFamily="18" charset="0"/>
              </a:rPr>
              <a:t>Cos’è</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quello</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What’s that?  /  </a:t>
            </a:r>
            <a:r>
              <a:rPr lang="en-US" sz="2000" b="1" dirty="0">
                <a:latin typeface="Times New Roman" panose="02020603050405020304" pitchFamily="18" charset="0"/>
                <a:cs typeface="Times New Roman" panose="02020603050405020304" pitchFamily="18" charset="0"/>
              </a:rPr>
              <a:t>Che </a:t>
            </a:r>
            <a:r>
              <a:rPr lang="en-US" sz="2000" b="1" dirty="0" err="1">
                <a:latin typeface="Times New Roman" panose="02020603050405020304" pitchFamily="18" charset="0"/>
                <a:cs typeface="Times New Roman" panose="02020603050405020304" pitchFamily="18" charset="0"/>
              </a:rPr>
              <a:t>cos’è</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quella</a:t>
            </a:r>
            <a:r>
              <a:rPr lang="en-US" sz="2000" b="1" dirty="0">
                <a:latin typeface="Times New Roman" panose="02020603050405020304" pitchFamily="18" charset="0"/>
                <a:cs typeface="Times New Roman" panose="02020603050405020304" pitchFamily="18" charset="0"/>
              </a:rPr>
              <a:t> luce?</a:t>
            </a:r>
            <a:r>
              <a:rPr lang="en-US" sz="2000" dirty="0">
                <a:solidFill>
                  <a:srgbClr val="FFFF00"/>
                </a:solidFill>
                <a:latin typeface="Times New Roman" panose="02020603050405020304" pitchFamily="18" charset="0"/>
                <a:cs typeface="Times New Roman" panose="02020603050405020304" pitchFamily="18" charset="0"/>
              </a:rPr>
              <a:t>      What’s that light?</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Cosa </a:t>
            </a:r>
            <a:r>
              <a:rPr lang="en-US" sz="2000" b="1" dirty="0" err="1">
                <a:latin typeface="Times New Roman" panose="02020603050405020304" pitchFamily="18" charset="0"/>
                <a:cs typeface="Times New Roman" panose="02020603050405020304" pitchFamily="18" charset="0"/>
              </a:rPr>
              <a:t>sono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quei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segni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 are those marks?</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Che </a:t>
            </a:r>
            <a:r>
              <a:rPr lang="en-US" sz="2000" b="1" dirty="0" err="1">
                <a:latin typeface="Times New Roman" panose="02020603050405020304" pitchFamily="18" charset="0"/>
                <a:cs typeface="Times New Roman" panose="02020603050405020304" pitchFamily="18" charset="0"/>
              </a:rPr>
              <a:t>sono</a:t>
            </a:r>
            <a:r>
              <a:rPr lang="en-US" sz="2000" b="1" dirty="0">
                <a:latin typeface="Times New Roman" panose="02020603050405020304" pitchFamily="18" charset="0"/>
                <a:cs typeface="Times New Roman" panose="02020603050405020304" pitchFamily="18" charset="0"/>
              </a:rPr>
              <a:t> quelle </a:t>
            </a:r>
            <a:r>
              <a:rPr lang="en-US" sz="2000" b="1" dirty="0" err="1">
                <a:latin typeface="Times New Roman" panose="02020603050405020304" pitchFamily="18" charset="0"/>
                <a:cs typeface="Times New Roman" panose="02020603050405020304" pitchFamily="18" charset="0"/>
              </a:rPr>
              <a:t>costruzioni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 are those buildings?</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Che </a:t>
            </a:r>
            <a:r>
              <a:rPr lang="en-US" sz="2000" b="1" dirty="0" err="1">
                <a:latin typeface="Times New Roman" panose="02020603050405020304" pitchFamily="18" charset="0"/>
                <a:cs typeface="Times New Roman" panose="02020603050405020304" pitchFamily="18" charset="0"/>
              </a:rPr>
              <a:t>succede</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What’s happening?</a:t>
            </a:r>
            <a:r>
              <a:rPr lang="en-US" sz="2000" b="1" dirty="0">
                <a:solidFill>
                  <a:srgbClr val="FFFF00"/>
                </a:solidFill>
                <a:latin typeface="Times New Roman" panose="02020603050405020304" pitchFamily="18" charset="0"/>
                <a:cs typeface="Times New Roman" panose="02020603050405020304" pitchFamily="18" charset="0"/>
              </a:rPr>
              <a:t>  /  </a:t>
            </a:r>
            <a:r>
              <a:rPr lang="en-US" sz="2000" b="1" dirty="0">
                <a:latin typeface="Times New Roman" panose="02020603050405020304" pitchFamily="18" charset="0"/>
                <a:cs typeface="Times New Roman" panose="02020603050405020304" pitchFamily="18" charset="0"/>
              </a:rPr>
              <a:t>Che </a:t>
            </a:r>
            <a:r>
              <a:rPr lang="en-US" sz="2000" b="1" dirty="0" err="1">
                <a:latin typeface="Times New Roman" panose="02020603050405020304" pitchFamily="18" charset="0"/>
                <a:cs typeface="Times New Roman" panose="02020603050405020304" pitchFamily="18" charset="0"/>
              </a:rPr>
              <a:t>cosa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volete</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 do you want?</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Cosa </a:t>
            </a:r>
            <a:r>
              <a:rPr lang="en-US" sz="2000" b="1" dirty="0" err="1">
                <a:latin typeface="Times New Roman" panose="02020603050405020304" pitchFamily="18" charset="0"/>
                <a:cs typeface="Times New Roman" panose="02020603050405020304" pitchFamily="18" charset="0"/>
              </a:rPr>
              <a:t>studi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 are you studying/do you study?</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Cosa posso fare per Lei?</a:t>
            </a:r>
            <a:r>
              <a:rPr lang="en-US" sz="2000" dirty="0">
                <a:solidFill>
                  <a:srgbClr val="FFFF00"/>
                </a:solidFill>
                <a:latin typeface="Times New Roman" panose="02020603050405020304" pitchFamily="18" charset="0"/>
                <a:cs typeface="Times New Roman" panose="02020603050405020304" pitchFamily="18" charset="0"/>
              </a:rPr>
              <a:t>             What can I do for you?</a:t>
            </a:r>
            <a:endParaRPr lang="it-IT"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 </a:t>
            </a:r>
            <a:r>
              <a:rPr lang="en-US" sz="2000" b="1" dirty="0" err="1">
                <a:latin typeface="Times New Roman" panose="02020603050405020304" pitchFamily="18" charset="0"/>
                <a:cs typeface="Times New Roman" panose="02020603050405020304" pitchFamily="18" charset="0"/>
              </a:rPr>
              <a:t>che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pensate</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What are you thinking about?</a:t>
            </a:r>
          </a:p>
          <a:p>
            <a:endParaRPr lang="en-US" sz="11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Come?</a:t>
            </a:r>
          </a:p>
          <a:p>
            <a:r>
              <a:rPr lang="en-US" sz="2400" b="1" dirty="0">
                <a:latin typeface="Times New Roman" panose="02020603050405020304" pitchFamily="18" charset="0"/>
                <a:cs typeface="Times New Roman" panose="02020603050405020304" pitchFamily="18" charset="0"/>
              </a:rPr>
              <a:t>Come means ‘how’:</a:t>
            </a:r>
          </a:p>
          <a:p>
            <a:r>
              <a:rPr lang="en-US" sz="2000" b="1" dirty="0">
                <a:latin typeface="Times New Roman" panose="02020603050405020304" pitchFamily="18" charset="0"/>
                <a:cs typeface="Times New Roman" panose="02020603050405020304" pitchFamily="18" charset="0"/>
              </a:rPr>
              <a:t>Come </a:t>
            </a:r>
            <a:r>
              <a:rPr lang="en-US" sz="2000" b="1" dirty="0" err="1">
                <a:latin typeface="Times New Roman" panose="02020603050405020304" pitchFamily="18" charset="0"/>
                <a:cs typeface="Times New Roman" panose="02020603050405020304" pitchFamily="18" charset="0"/>
              </a:rPr>
              <a:t>sta</a:t>
            </a:r>
            <a:r>
              <a:rPr lang="en-US" sz="2000" b="1" dirty="0">
                <a:latin typeface="Times New Roman" panose="02020603050405020304" pitchFamily="18" charset="0"/>
                <a:cs typeface="Times New Roman" panose="02020603050405020304" pitchFamily="18" charset="0"/>
              </a:rPr>
              <a:t>, Signora?</a:t>
            </a:r>
            <a:r>
              <a:rPr lang="en-US" sz="2000" dirty="0">
                <a:solidFill>
                  <a:srgbClr val="FFFF00"/>
                </a:solidFill>
                <a:latin typeface="Times New Roman" panose="02020603050405020304" pitchFamily="18" charset="0"/>
                <a:cs typeface="Times New Roman" panose="02020603050405020304" pitchFamily="18" charset="0"/>
              </a:rPr>
              <a:t> How are you, Madam?</a:t>
            </a:r>
            <a:r>
              <a:rPr lang="en-US" sz="2000" b="1" dirty="0">
                <a:solidFill>
                  <a:srgbClr val="FFFF00"/>
                </a:solidFill>
                <a:latin typeface="Times New Roman" panose="02020603050405020304" pitchFamily="18" charset="0"/>
                <a:cs typeface="Times New Roman" panose="02020603050405020304" pitchFamily="18" charset="0"/>
              </a:rPr>
              <a:t>       /     </a:t>
            </a:r>
            <a:r>
              <a:rPr lang="en-US" sz="2000" b="1" dirty="0">
                <a:latin typeface="Times New Roman" panose="02020603050405020304" pitchFamily="18" charset="0"/>
                <a:cs typeface="Times New Roman" panose="02020603050405020304" pitchFamily="18" charset="0"/>
              </a:rPr>
              <a:t>Come </a:t>
            </a:r>
            <a:r>
              <a:rPr lang="en-US" sz="2000" b="1" dirty="0" err="1">
                <a:latin typeface="Times New Roman" panose="02020603050405020304" pitchFamily="18" charset="0"/>
                <a:cs typeface="Times New Roman" panose="02020603050405020304" pitchFamily="18" charset="0"/>
              </a:rPr>
              <a:t>va</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How’s it going?</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Come fate la pizza?</a:t>
            </a:r>
            <a:r>
              <a:rPr lang="en-US" sz="2000" dirty="0">
                <a:solidFill>
                  <a:srgbClr val="FFFF00"/>
                </a:solidFill>
                <a:latin typeface="Times New Roman" panose="02020603050405020304" pitchFamily="18" charset="0"/>
                <a:cs typeface="Times New Roman" panose="02020603050405020304" pitchFamily="18" charset="0"/>
              </a:rPr>
              <a:t> How do you make (a) pizza?</a:t>
            </a:r>
            <a:endParaRPr lang="en-US" sz="2000" b="1" dirty="0">
              <a:solidFill>
                <a:srgbClr val="FFFF00"/>
              </a:solidFill>
              <a:latin typeface="Times New Roman" panose="02020603050405020304" pitchFamily="18" charset="0"/>
              <a:cs typeface="Times New Roman" panose="02020603050405020304" pitchFamily="18" charset="0"/>
            </a:endParaRPr>
          </a:p>
          <a:p>
            <a:endParaRPr lang="en-US" sz="105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Dove?</a:t>
            </a:r>
          </a:p>
          <a:p>
            <a:r>
              <a:rPr lang="en-US" sz="2400" b="1" dirty="0">
                <a:latin typeface="Times New Roman" panose="02020603050405020304" pitchFamily="18" charset="0"/>
                <a:cs typeface="Times New Roman" panose="02020603050405020304" pitchFamily="18" charset="0"/>
              </a:rPr>
              <a:t>Dove means ‘where’:</a:t>
            </a:r>
          </a:p>
          <a:p>
            <a:r>
              <a:rPr lang="en-US" sz="2000" b="1" dirty="0">
                <a:latin typeface="Times New Roman" panose="02020603050405020304" pitchFamily="18" charset="0"/>
                <a:cs typeface="Times New Roman" panose="02020603050405020304" pitchFamily="18" charset="0"/>
              </a:rPr>
              <a:t>Dove </a:t>
            </a:r>
            <a:r>
              <a:rPr lang="en-US" sz="2000" b="1" dirty="0" err="1">
                <a:latin typeface="Times New Roman" panose="02020603050405020304" pitchFamily="18" charset="0"/>
                <a:cs typeface="Times New Roman" panose="02020603050405020304" pitchFamily="18" charset="0"/>
              </a:rPr>
              <a:t>abiti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Where do you live?    / </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Dove </a:t>
            </a:r>
            <a:r>
              <a:rPr lang="en-US" sz="2000" b="1" dirty="0" err="1">
                <a:latin typeface="Times New Roman" panose="02020603050405020304" pitchFamily="18" charset="0"/>
                <a:cs typeface="Times New Roman" panose="02020603050405020304" pitchFamily="18" charset="0"/>
              </a:rPr>
              <a:t>andate</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Where are you going?</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Dove </a:t>
            </a:r>
            <a:r>
              <a:rPr lang="en-US" sz="2000" b="1" dirty="0" err="1">
                <a:latin typeface="Times New Roman" panose="02020603050405020304" pitchFamily="18" charset="0"/>
                <a:cs typeface="Times New Roman" panose="02020603050405020304" pitchFamily="18" charset="0"/>
              </a:rPr>
              <a:t>sono</a:t>
            </a:r>
            <a:r>
              <a:rPr lang="en-US" sz="2000" b="1" dirty="0">
                <a:latin typeface="Times New Roman" panose="02020603050405020304" pitchFamily="18" charset="0"/>
                <a:cs typeface="Times New Roman" panose="02020603050405020304" pitchFamily="18" charset="0"/>
              </a:rPr>
              <a:t> le </a:t>
            </a:r>
            <a:r>
              <a:rPr lang="en-US" sz="2000" b="1" dirty="0" err="1">
                <a:latin typeface="Times New Roman" panose="02020603050405020304" pitchFamily="18" charset="0"/>
                <a:cs typeface="Times New Roman" panose="02020603050405020304" pitchFamily="18" charset="0"/>
              </a:rPr>
              <a:t>chiavi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Where are the keys? / </a:t>
            </a:r>
            <a:r>
              <a:rPr lang="en-US" sz="2000" b="1" dirty="0" err="1">
                <a:latin typeface="Times New Roman" panose="02020603050405020304" pitchFamily="18" charset="0"/>
                <a:cs typeface="Times New Roman" panose="02020603050405020304" pitchFamily="18" charset="0"/>
              </a:rPr>
              <a:t>Dov’è</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il</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mio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libro</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Where is my book?</a:t>
            </a:r>
          </a:p>
        </p:txBody>
      </p:sp>
    </p:spTree>
    <p:extLst>
      <p:ext uri="{BB962C8B-B14F-4D97-AF65-F5344CB8AC3E}">
        <p14:creationId xmlns:p14="http://schemas.microsoft.com/office/powerpoint/2010/main" val="1049765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A5E2DDFE-C36F-4286-A8FD-950549F72B56}"/>
              </a:ext>
            </a:extLst>
          </p:cNvPr>
          <p:cNvSpPr txBox="1"/>
          <p:nvPr/>
        </p:nvSpPr>
        <p:spPr>
          <a:xfrm>
            <a:off x="152400" y="228600"/>
            <a:ext cx="8763000" cy="634019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Quando</a:t>
            </a:r>
            <a:r>
              <a:rPr lang="en-US" sz="24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‘when’:</a:t>
            </a:r>
          </a:p>
          <a:p>
            <a:r>
              <a:rPr lang="it-IT" sz="2000" b="1" dirty="0">
                <a:latin typeface="Times New Roman" panose="02020603050405020304" pitchFamily="18" charset="0"/>
                <a:cs typeface="Times New Roman" panose="02020603050405020304" pitchFamily="18" charset="0"/>
              </a:rPr>
              <a:t>Quando partono i tuoi amici?</a:t>
            </a:r>
            <a:r>
              <a:rPr lang="en-US" sz="2000" dirty="0">
                <a:solidFill>
                  <a:srgbClr val="FFFF00"/>
                </a:solidFill>
                <a:latin typeface="Times New Roman" panose="02020603050405020304" pitchFamily="18" charset="0"/>
                <a:cs typeface="Times New Roman" panose="02020603050405020304" pitchFamily="18" charset="0"/>
              </a:rPr>
              <a:t>                   When are your friends leaving?</a:t>
            </a:r>
            <a:endParaRPr lang="it-IT"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Quando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comincia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il</a:t>
            </a:r>
            <a:r>
              <a:rPr lang="en-US" sz="2000" b="1" dirty="0">
                <a:latin typeface="Times New Roman" panose="02020603050405020304" pitchFamily="18" charset="0"/>
                <a:cs typeface="Times New Roman" panose="02020603050405020304" pitchFamily="18" charset="0"/>
              </a:rPr>
              <a:t> film?</a:t>
            </a:r>
            <a:r>
              <a:rPr lang="en-US" sz="2000" dirty="0">
                <a:solidFill>
                  <a:srgbClr val="FFFF00"/>
                </a:solidFill>
                <a:latin typeface="Times New Roman" panose="02020603050405020304" pitchFamily="18" charset="0"/>
                <a:cs typeface="Times New Roman" panose="02020603050405020304" pitchFamily="18" charset="0"/>
              </a:rPr>
              <a:t>                           When does the film start?</a:t>
            </a:r>
            <a:endParaRPr lang="en-US"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Quando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arriva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il</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treno</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When does the train arrive?</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Quando è lo sciopero dei treni?                 </a:t>
            </a:r>
            <a:r>
              <a:rPr lang="en-US" sz="2000" dirty="0">
                <a:solidFill>
                  <a:srgbClr val="FFFF00"/>
                </a:solidFill>
                <a:latin typeface="Times New Roman" panose="02020603050405020304" pitchFamily="18" charset="0"/>
                <a:cs typeface="Times New Roman" panose="02020603050405020304" pitchFamily="18" charset="0"/>
              </a:rPr>
              <a:t> When’s the rail/train strike?</a:t>
            </a:r>
          </a:p>
          <a:p>
            <a:endParaRPr lang="it-IT"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Perché</a:t>
            </a:r>
            <a:r>
              <a:rPr lang="en-US" sz="2400"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‘why’:</a:t>
            </a:r>
          </a:p>
          <a:p>
            <a:r>
              <a:rPr lang="en-US" sz="2000" b="1" dirty="0" err="1">
                <a:latin typeface="Times New Roman" panose="02020603050405020304" pitchFamily="18" charset="0"/>
                <a:cs typeface="Times New Roman" panose="02020603050405020304" pitchFamily="18" charset="0"/>
              </a:rPr>
              <a:t>Perché</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ridono</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Why are they laughing?</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Perché Giulia non va a scuola?</a:t>
            </a:r>
            <a:r>
              <a:rPr lang="en-US" sz="2000" dirty="0">
                <a:solidFill>
                  <a:srgbClr val="FFFF00"/>
                </a:solidFill>
                <a:latin typeface="Times New Roman" panose="02020603050405020304" pitchFamily="18" charset="0"/>
                <a:cs typeface="Times New Roman" panose="02020603050405020304" pitchFamily="18" charset="0"/>
              </a:rPr>
              <a:t>                 Why isn’t Giulia going to school?</a:t>
            </a:r>
            <a:endParaRPr lang="it-IT"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Perché</a:t>
            </a:r>
            <a:r>
              <a:rPr lang="en-US" sz="2000" b="1" dirty="0">
                <a:latin typeface="Times New Roman" panose="02020603050405020304" pitchFamily="18" charset="0"/>
                <a:cs typeface="Times New Roman" panose="02020603050405020304" pitchFamily="18" charset="0"/>
              </a:rPr>
              <a:t> non </a:t>
            </a:r>
            <a:r>
              <a:rPr lang="en-US" sz="2000" b="1" dirty="0" err="1">
                <a:latin typeface="Times New Roman" panose="02020603050405020304" pitchFamily="18" charset="0"/>
                <a:cs typeface="Times New Roman" panose="02020603050405020304" pitchFamily="18" charset="0"/>
              </a:rPr>
              <a:t>studi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Why don’t you study?</a:t>
            </a:r>
            <a:endParaRPr lang="it-IT" sz="2000" b="1" dirty="0">
              <a:solidFill>
                <a:srgbClr val="FFFF00"/>
              </a:solidFill>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Quanto</a:t>
            </a:r>
            <a:r>
              <a:rPr lang="en-US" sz="2400" b="1"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Quanto</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‘how much’ when referring to quantity, and ‘how long’, ‘how</a:t>
            </a:r>
          </a:p>
          <a:p>
            <a:r>
              <a:rPr lang="en-US" sz="2000" dirty="0">
                <a:latin typeface="Times New Roman" panose="02020603050405020304" pitchFamily="18" charset="0"/>
                <a:cs typeface="Times New Roman" panose="02020603050405020304" pitchFamily="18" charset="0"/>
              </a:rPr>
              <a:t>far’, ‘how tall’, etc. when it refers to time, distance, height, etc.:</a:t>
            </a:r>
          </a:p>
          <a:p>
            <a:r>
              <a:rPr lang="en-US" sz="2000" b="1" dirty="0" err="1">
                <a:latin typeface="Times New Roman" panose="02020603050405020304" pitchFamily="18" charset="0"/>
                <a:cs typeface="Times New Roman" panose="02020603050405020304" pitchFamily="18" charset="0"/>
              </a:rPr>
              <a:t>Quanto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pesa</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How much/What does it weigh?</a:t>
            </a:r>
            <a:endParaRPr lang="en-US"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Quanto</a:t>
            </a:r>
            <a:r>
              <a:rPr lang="en-US" sz="2000" b="1" dirty="0">
                <a:latin typeface="Times New Roman" panose="02020603050405020304" pitchFamily="18" charset="0"/>
                <a:cs typeface="Times New Roman" panose="02020603050405020304" pitchFamily="18" charset="0"/>
              </a:rPr>
              <a:t> costa </a:t>
            </a:r>
            <a:r>
              <a:rPr lang="en-US" sz="2000" b="1" dirty="0" err="1">
                <a:latin typeface="Times New Roman" panose="02020603050405020304" pitchFamily="18" charset="0"/>
                <a:cs typeface="Times New Roman" panose="02020603050405020304" pitchFamily="18" charset="0"/>
              </a:rPr>
              <a:t>questa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maglietta</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How much/What does this T-shirt cost?</a:t>
            </a:r>
            <a:endParaRPr lang="en-US"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Quanto</a:t>
            </a:r>
            <a:r>
              <a:rPr lang="en-US" sz="2000" b="1" dirty="0">
                <a:latin typeface="Times New Roman" panose="02020603050405020304" pitchFamily="18" charset="0"/>
                <a:cs typeface="Times New Roman" panose="02020603050405020304" pitchFamily="18" charset="0"/>
              </a:rPr>
              <a:t> dura </a:t>
            </a:r>
            <a:r>
              <a:rPr lang="en-US" sz="2000" b="1" dirty="0" err="1">
                <a:latin typeface="Times New Roman" panose="02020603050405020304" pitchFamily="18" charset="0"/>
                <a:cs typeface="Times New Roman" panose="02020603050405020304" pitchFamily="18" charset="0"/>
              </a:rPr>
              <a:t>il</a:t>
            </a:r>
            <a:r>
              <a:rPr lang="en-US" sz="2000" b="1" dirty="0">
                <a:latin typeface="Times New Roman" panose="02020603050405020304" pitchFamily="18" charset="0"/>
                <a:cs typeface="Times New Roman" panose="02020603050405020304" pitchFamily="18" charset="0"/>
              </a:rPr>
              <a:t> film?</a:t>
            </a:r>
            <a:r>
              <a:rPr lang="en-US" sz="2000" dirty="0">
                <a:solidFill>
                  <a:srgbClr val="FFFF00"/>
                </a:solidFill>
                <a:latin typeface="Times New Roman" panose="02020603050405020304" pitchFamily="18" charset="0"/>
                <a:cs typeface="Times New Roman" panose="02020603050405020304" pitchFamily="18" charset="0"/>
              </a:rPr>
              <a:t>                                  How long does the film last?</a:t>
            </a:r>
            <a:endParaRPr lang="en-US"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Quanto è alta tua sorella?                        </a:t>
            </a:r>
            <a:r>
              <a:rPr lang="en-US" sz="2000" dirty="0">
                <a:solidFill>
                  <a:srgbClr val="FFFF00"/>
                </a:solidFill>
                <a:latin typeface="Times New Roman" panose="02020603050405020304" pitchFamily="18" charset="0"/>
                <a:cs typeface="Times New Roman" panose="02020603050405020304" pitchFamily="18" charset="0"/>
              </a:rPr>
              <a:t> How tall is your sister?</a:t>
            </a:r>
            <a:endParaRPr lang="it-IT" sz="2000" b="1"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Quant’è</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How much is it?</a:t>
            </a:r>
            <a:endParaRPr lang="en-US" sz="2000" b="1" dirty="0">
              <a:solidFill>
                <a:srgbClr val="FFFF00"/>
              </a:solidFill>
              <a:latin typeface="Times New Roman" panose="02020603050405020304" pitchFamily="18" charset="0"/>
              <a:cs typeface="Times New Roman" panose="02020603050405020304" pitchFamily="18" charset="0"/>
            </a:endParaRPr>
          </a:p>
          <a:p>
            <a:endParaRPr lang="en-US" b="1" dirty="0"/>
          </a:p>
        </p:txBody>
      </p:sp>
    </p:spTree>
    <p:extLst>
      <p:ext uri="{BB962C8B-B14F-4D97-AF65-F5344CB8AC3E}">
        <p14:creationId xmlns:p14="http://schemas.microsoft.com/office/powerpoint/2010/main" val="141429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dirty="0">
                <a:latin typeface="Times New Roman" pitchFamily="18" charset="0"/>
                <a:cs typeface="Times New Roman" pitchFamily="18" charset="0"/>
              </a:rPr>
              <a:t>The present tense of</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avere</a:t>
            </a:r>
            <a:r>
              <a:rPr lang="ar-EG" b="1" dirty="0">
                <a:latin typeface="Times New Roman" pitchFamily="18" charset="0"/>
                <a:cs typeface="Times New Roman" pitchFamily="18" charset="0"/>
              </a:rPr>
              <a:t>  </a:t>
            </a:r>
            <a:r>
              <a:rPr lang="en-US" b="1" dirty="0">
                <a:latin typeface="Times New Roman" pitchFamily="18" charset="0"/>
                <a:cs typeface="Times New Roman" pitchFamily="18" charset="0"/>
              </a:rPr>
              <a:t>= to have</a:t>
            </a:r>
            <a:endParaRPr lang="en-US" dirty="0"/>
          </a:p>
        </p:txBody>
      </p:sp>
      <p:sp>
        <p:nvSpPr>
          <p:cNvPr id="3" name="عنصر نائب للمحتوى 2"/>
          <p:cNvSpPr>
            <a:spLocks noGrp="1"/>
          </p:cNvSpPr>
          <p:nvPr>
            <p:ph idx="1"/>
          </p:nvPr>
        </p:nvSpPr>
        <p:spPr/>
        <p:txBody>
          <a:bodyPr>
            <a:noAutofit/>
          </a:bodyPr>
          <a:lstStyle/>
          <a:p>
            <a:pPr algn="ctr"/>
            <a:r>
              <a:rPr lang="en-US" sz="2800" b="1" i="1" dirty="0" err="1">
                <a:latin typeface="Times New Roman" pitchFamily="18" charset="0"/>
                <a:cs typeface="Times New Roman" pitchFamily="18" charset="0"/>
              </a:rPr>
              <a:t>Avere</a:t>
            </a:r>
            <a:r>
              <a:rPr lang="en-US" sz="2800" i="1" dirty="0">
                <a:latin typeface="Times New Roman" pitchFamily="18" charset="0"/>
                <a:cs typeface="Times New Roman" pitchFamily="18" charset="0"/>
              </a:rPr>
              <a:t>                   To have</a:t>
            </a:r>
          </a:p>
          <a:p>
            <a:endParaRPr lang="en-US" sz="2800" b="1" i="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io</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ho                                  </a:t>
            </a:r>
            <a:r>
              <a:rPr lang="en-US" sz="2800" dirty="0">
                <a:latin typeface="Times New Roman" pitchFamily="18" charset="0"/>
                <a:cs typeface="Times New Roman" pitchFamily="18" charset="0"/>
              </a:rPr>
              <a:t>I have/have got</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tu</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hai</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 [sing.] have/have got</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lui</a:t>
            </a:r>
            <a:r>
              <a:rPr lang="en-US" sz="2800" dirty="0">
                <a:latin typeface="Times New Roman" pitchFamily="18" charset="0"/>
                <a:cs typeface="Times New Roman" pitchFamily="18" charset="0"/>
              </a:rPr>
              <a:t>/lei) </a:t>
            </a:r>
            <a:r>
              <a:rPr lang="en-US" sz="2800" b="1" dirty="0">
                <a:latin typeface="Times New Roman" pitchFamily="18" charset="0"/>
                <a:cs typeface="Times New Roman" pitchFamily="18" charset="0"/>
              </a:rPr>
              <a:t>ha                            </a:t>
            </a:r>
            <a:r>
              <a:rPr lang="en-US" sz="2800" dirty="0">
                <a:latin typeface="Times New Roman" pitchFamily="18" charset="0"/>
                <a:cs typeface="Times New Roman" pitchFamily="18" charset="0"/>
              </a:rPr>
              <a:t>he/she/it has/has got</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noi</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abbiamo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we have/have got</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voi</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avete</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 [pl.] have/have got</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loro</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hanno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they have/have got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110FA692-5A7D-401A-AB7F-2C7414C50A58}"/>
              </a:ext>
            </a:extLst>
          </p:cNvPr>
          <p:cNvSpPr txBox="1"/>
          <p:nvPr/>
        </p:nvSpPr>
        <p:spPr>
          <a:xfrm>
            <a:off x="152400" y="304800"/>
            <a:ext cx="8686800" cy="4124206"/>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 Quale?</a:t>
            </a:r>
          </a:p>
          <a:p>
            <a:pPr algn="just"/>
            <a:r>
              <a:rPr lang="en-US" sz="2000" b="1" dirty="0">
                <a:latin typeface="Times New Roman" panose="02020603050405020304" pitchFamily="18" charset="0"/>
                <a:cs typeface="Times New Roman" panose="02020603050405020304" pitchFamily="18" charset="0"/>
              </a:rPr>
              <a:t>Quale </a:t>
            </a:r>
            <a:r>
              <a:rPr lang="en-US" sz="2000" dirty="0">
                <a:latin typeface="Times New Roman" panose="02020603050405020304" pitchFamily="18" charset="0"/>
                <a:cs typeface="Times New Roman" panose="02020603050405020304" pitchFamily="18" charset="0"/>
              </a:rPr>
              <a:t>means ‘which’ (or sometimes ‘what’). It is used either as an adjective or</a:t>
            </a:r>
          </a:p>
          <a:p>
            <a:pPr algn="just"/>
            <a:r>
              <a:rPr lang="en-US" sz="2000" dirty="0">
                <a:latin typeface="Times New Roman" panose="02020603050405020304" pitchFamily="18" charset="0"/>
                <a:cs typeface="Times New Roman" panose="02020603050405020304" pitchFamily="18" charset="0"/>
              </a:rPr>
              <a:t>as a pronoun, and therefore agrees with the noun it refers to: </a:t>
            </a:r>
            <a:r>
              <a:rPr lang="en-US" sz="2000" b="1" dirty="0">
                <a:latin typeface="Times New Roman" panose="02020603050405020304" pitchFamily="18" charset="0"/>
                <a:cs typeface="Times New Roman" panose="02020603050405020304" pitchFamily="18" charset="0"/>
              </a:rPr>
              <a:t>qual</a:t>
            </a:r>
            <a:r>
              <a:rPr lang="en-US" sz="2000" b="1" i="1" dirty="0">
                <a:latin typeface="Times New Roman" panose="02020603050405020304" pitchFamily="18" charset="0"/>
                <a:cs typeface="Times New Roman" panose="02020603050405020304" pitchFamily="18" charset="0"/>
              </a:rPr>
              <a:t>e</a:t>
            </a:r>
            <a:r>
              <a:rPr lang="en-US" sz="2000" dirty="0">
                <a:latin typeface="Times New Roman" panose="02020603050405020304" pitchFamily="18" charset="0"/>
                <a:cs typeface="Times New Roman" panose="02020603050405020304" pitchFamily="18" charset="0"/>
              </a:rPr>
              <a:t>, ‘which</a:t>
            </a:r>
          </a:p>
          <a:p>
            <a:pPr algn="just"/>
            <a:r>
              <a:rPr lang="en-US" sz="2000" dirty="0">
                <a:latin typeface="Times New Roman" panose="02020603050405020304" pitchFamily="18" charset="0"/>
                <a:cs typeface="Times New Roman" panose="02020603050405020304" pitchFamily="18" charset="0"/>
              </a:rPr>
              <a:t>(one)’, </a:t>
            </a:r>
            <a:r>
              <a:rPr lang="en-US" sz="2000" b="1" dirty="0" err="1">
                <a:latin typeface="Times New Roman" panose="02020603050405020304" pitchFamily="18" charset="0"/>
                <a:cs typeface="Times New Roman" panose="02020603050405020304" pitchFamily="18" charset="0"/>
              </a:rPr>
              <a:t>qual</a:t>
            </a:r>
            <a:r>
              <a:rPr lang="en-US" sz="2000" b="1" i="1"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‘which (ones)’. The use of </a:t>
            </a:r>
            <a:r>
              <a:rPr lang="en-US" sz="2000" b="1" dirty="0">
                <a:latin typeface="Times New Roman" panose="02020603050405020304" pitchFamily="18" charset="0"/>
                <a:cs typeface="Times New Roman" panose="02020603050405020304" pitchFamily="18" charset="0"/>
              </a:rPr>
              <a:t>quale </a:t>
            </a:r>
            <a:r>
              <a:rPr lang="en-US" sz="2000" dirty="0">
                <a:latin typeface="Times New Roman" panose="02020603050405020304" pitchFamily="18" charset="0"/>
                <a:cs typeface="Times New Roman" panose="02020603050405020304" pitchFamily="18" charset="0"/>
              </a:rPr>
              <a:t>rather than </a:t>
            </a:r>
            <a:r>
              <a:rPr lang="en-US" sz="2000" b="1" dirty="0" err="1">
                <a:latin typeface="Times New Roman" panose="02020603050405020304" pitchFamily="18" charset="0"/>
                <a:cs typeface="Times New Roman" panose="02020603050405020304" pitchFamily="18" charset="0"/>
              </a:rPr>
              <a:t>che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usually implies</a:t>
            </a:r>
          </a:p>
          <a:p>
            <a:pPr algn="just"/>
            <a:r>
              <a:rPr lang="en-US" sz="2000" dirty="0">
                <a:latin typeface="Times New Roman" panose="02020603050405020304" pitchFamily="18" charset="0"/>
                <a:cs typeface="Times New Roman" panose="02020603050405020304" pitchFamily="18" charset="0"/>
              </a:rPr>
              <a:t>that there is a choice, as for example if there are some books lying on the</a:t>
            </a:r>
          </a:p>
          <a:p>
            <a:pPr algn="just"/>
            <a:r>
              <a:rPr lang="en-US" sz="2000" dirty="0">
                <a:latin typeface="Times New Roman" panose="02020603050405020304" pitchFamily="18" charset="0"/>
                <a:cs typeface="Times New Roman" panose="02020603050405020304" pitchFamily="18" charset="0"/>
              </a:rPr>
              <a:t>table: </a:t>
            </a:r>
            <a:r>
              <a:rPr lang="en-US" sz="2000" b="1" dirty="0">
                <a:latin typeface="Times New Roman" panose="02020603050405020304" pitchFamily="18" charset="0"/>
                <a:cs typeface="Times New Roman" panose="02020603050405020304" pitchFamily="18" charset="0"/>
              </a:rPr>
              <a:t>Quale </a:t>
            </a:r>
            <a:r>
              <a:rPr lang="en-US" sz="2000" b="1" dirty="0" err="1">
                <a:latin typeface="Times New Roman" panose="02020603050405020304" pitchFamily="18" charset="0"/>
                <a:cs typeface="Times New Roman" panose="02020603050405020304" pitchFamily="18" charset="0"/>
              </a:rPr>
              <a:t>libro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leggi</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‘Which book are you reading?’:</a:t>
            </a:r>
          </a:p>
          <a:p>
            <a:pPr algn="just"/>
            <a:r>
              <a:rPr lang="en-US" sz="2000" b="1" dirty="0">
                <a:latin typeface="Times New Roman" panose="02020603050405020304" pitchFamily="18" charset="0"/>
                <a:cs typeface="Times New Roman" panose="02020603050405020304" pitchFamily="18" charset="0"/>
              </a:rPr>
              <a:t>Qual</a:t>
            </a:r>
            <a:r>
              <a:rPr lang="en-US" sz="2000" b="1" i="1" dirty="0">
                <a:latin typeface="Times New Roman" panose="02020603050405020304" pitchFamily="18" charset="0"/>
                <a:cs typeface="Times New Roman" panose="02020603050405020304" pitchFamily="18" charset="0"/>
              </a:rPr>
              <a:t>e </a:t>
            </a:r>
            <a:r>
              <a:rPr lang="en-US" sz="2000" b="1" dirty="0">
                <a:latin typeface="Times New Roman" panose="02020603050405020304" pitchFamily="18" charset="0"/>
                <a:cs typeface="Times New Roman" panose="02020603050405020304" pitchFamily="18" charset="0"/>
              </a:rPr>
              <a:t>canzone </a:t>
            </a:r>
            <a:r>
              <a:rPr lang="en-US" sz="2000" b="1" dirty="0" err="1">
                <a:latin typeface="Times New Roman" panose="02020603050405020304" pitchFamily="18" charset="0"/>
                <a:cs typeface="Times New Roman" panose="02020603050405020304" pitchFamily="18" charset="0"/>
              </a:rPr>
              <a:t>preferisci</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 Which song do you prefer?</a:t>
            </a:r>
            <a:endParaRPr lang="en-US" sz="2000" b="1"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Qual</a:t>
            </a:r>
            <a:r>
              <a:rPr lang="en-US" sz="2000" b="1" i="1" dirty="0" err="1">
                <a:latin typeface="Times New Roman" panose="02020603050405020304" pitchFamily="18" charset="0"/>
                <a:cs typeface="Times New Roman" panose="02020603050405020304" pitchFamily="18" charset="0"/>
              </a:rPr>
              <a:t>i</a:t>
            </a:r>
            <a:r>
              <a:rPr lang="en-US" sz="2000" b="1" i="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esercizi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facciamo</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Which exercises are we doing?</a:t>
            </a:r>
            <a:endParaRPr lang="en-US" sz="2000" b="1" dirty="0">
              <a:latin typeface="Times New Roman" panose="02020603050405020304" pitchFamily="18" charset="0"/>
              <a:cs typeface="Times New Roman" panose="02020603050405020304" pitchFamily="18" charset="0"/>
            </a:endParaRPr>
          </a:p>
          <a:p>
            <a:pPr algn="just"/>
            <a:r>
              <a:rPr lang="it-IT" sz="2000" b="1" dirty="0">
                <a:latin typeface="Times New Roman" panose="02020603050405020304" pitchFamily="18" charset="0"/>
                <a:cs typeface="Times New Roman" panose="02020603050405020304" pitchFamily="18" charset="0"/>
              </a:rPr>
              <a:t>Qual</a:t>
            </a:r>
            <a:r>
              <a:rPr lang="it-IT" sz="2000" b="1" i="1" dirty="0">
                <a:latin typeface="Times New Roman" panose="02020603050405020304" pitchFamily="18" charset="0"/>
                <a:cs typeface="Times New Roman" panose="02020603050405020304" pitchFamily="18" charset="0"/>
              </a:rPr>
              <a:t>i </a:t>
            </a:r>
            <a:r>
              <a:rPr lang="it-IT" sz="2000" b="1" dirty="0">
                <a:latin typeface="Times New Roman" panose="02020603050405020304" pitchFamily="18" charset="0"/>
                <a:cs typeface="Times New Roman" panose="02020603050405020304" pitchFamily="18" charset="0"/>
              </a:rPr>
              <a:t>sono i tuoi libri?</a:t>
            </a:r>
            <a:r>
              <a:rPr lang="en-US" sz="2000" dirty="0">
                <a:solidFill>
                  <a:srgbClr val="FFFF00"/>
                </a:solidFill>
                <a:latin typeface="Times New Roman" panose="02020603050405020304" pitchFamily="18" charset="0"/>
                <a:cs typeface="Times New Roman" panose="02020603050405020304" pitchFamily="18" charset="0"/>
              </a:rPr>
              <a:t>                                           Which are your books?</a:t>
            </a:r>
            <a:endParaRPr lang="it-IT"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Compro</a:t>
            </a:r>
            <a:r>
              <a:rPr lang="en-US" sz="2000" b="1" dirty="0">
                <a:latin typeface="Times New Roman" panose="02020603050405020304" pitchFamily="18" charset="0"/>
                <a:cs typeface="Times New Roman" panose="02020603050405020304" pitchFamily="18" charset="0"/>
              </a:rPr>
              <a:t> due </a:t>
            </a:r>
            <a:r>
              <a:rPr lang="en-US" sz="2000" b="1" dirty="0" err="1">
                <a:latin typeface="Times New Roman" panose="02020603050405020304" pitchFamily="18" charset="0"/>
                <a:cs typeface="Times New Roman" panose="02020603050405020304" pitchFamily="18" charset="0"/>
              </a:rPr>
              <a:t>giornali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Qual</a:t>
            </a:r>
            <a:r>
              <a:rPr lang="en-US" sz="2000" b="1" i="1" dirty="0" err="1">
                <a:latin typeface="Times New Roman" panose="02020603050405020304" pitchFamily="18" charset="0"/>
                <a:cs typeface="Times New Roman" panose="02020603050405020304" pitchFamily="18" charset="0"/>
              </a:rPr>
              <a:t>i</a:t>
            </a:r>
            <a:r>
              <a:rPr lang="en-US" sz="2000" b="1" dirty="0">
                <a:latin typeface="Times New Roman" panose="02020603050405020304" pitchFamily="18" charset="0"/>
                <a:cs typeface="Times New Roman" panose="02020603050405020304" pitchFamily="18" charset="0"/>
              </a:rPr>
              <a:t>?’</a:t>
            </a:r>
            <a:r>
              <a:rPr lang="en-US" sz="2000" dirty="0">
                <a:solidFill>
                  <a:srgbClr val="FFFF00"/>
                </a:solidFill>
                <a:latin typeface="Times New Roman" panose="02020603050405020304" pitchFamily="18" charset="0"/>
                <a:cs typeface="Times New Roman" panose="02020603050405020304" pitchFamily="18" charset="0"/>
              </a:rPr>
              <a:t>          ‘I’m buying two papers.’ ‘Which ones?’</a:t>
            </a:r>
            <a:endParaRPr lang="en-US" sz="2000" b="1" dirty="0">
              <a:latin typeface="Times New Roman" panose="02020603050405020304" pitchFamily="18" charset="0"/>
              <a:cs typeface="Times New Roman" panose="02020603050405020304" pitchFamily="18" charset="0"/>
            </a:endParaRPr>
          </a:p>
          <a:p>
            <a:pPr algn="just"/>
            <a:r>
              <a:rPr lang="it-IT" sz="2000" b="1" dirty="0">
                <a:latin typeface="Times New Roman" panose="02020603050405020304" pitchFamily="18" charset="0"/>
                <a:cs typeface="Times New Roman" panose="02020603050405020304" pitchFamily="18" charset="0"/>
              </a:rPr>
              <a:t>Qual è la canzone più famosa?            </a:t>
            </a:r>
            <a:r>
              <a:rPr lang="en-US" sz="2000" dirty="0">
                <a:solidFill>
                  <a:srgbClr val="FFFF00"/>
                </a:solidFill>
                <a:latin typeface="Times New Roman" panose="02020603050405020304" pitchFamily="18" charset="0"/>
                <a:cs typeface="Times New Roman" panose="02020603050405020304" pitchFamily="18" charset="0"/>
              </a:rPr>
              <a:t>Which/What is the best-known song?</a:t>
            </a:r>
            <a:endParaRPr lang="it-IT" sz="2000" dirty="0">
              <a:latin typeface="Times New Roman" panose="02020603050405020304" pitchFamily="18" charset="0"/>
              <a:cs typeface="Times New Roman" panose="02020603050405020304" pitchFamily="18" charset="0"/>
            </a:endParaRPr>
          </a:p>
          <a:p>
            <a:pPr algn="just"/>
            <a:r>
              <a:rPr lang="it-IT" sz="2000" b="1" dirty="0">
                <a:latin typeface="Times New Roman" panose="02020603050405020304" pitchFamily="18" charset="0"/>
                <a:cs typeface="Times New Roman" panose="02020603050405020304" pitchFamily="18" charset="0"/>
              </a:rPr>
              <a:t>Qual è il Suo indirizzo</a:t>
            </a:r>
            <a:r>
              <a:rPr lang="it-IT" sz="2000" dirty="0">
                <a:latin typeface="Times New Roman" panose="02020603050405020304" pitchFamily="18" charset="0"/>
                <a:cs typeface="Times New Roman" panose="02020603050405020304" pitchFamily="18" charset="0"/>
              </a:rPr>
              <a:t>/</a:t>
            </a:r>
            <a:r>
              <a:rPr lang="it-IT" sz="2000" b="1" dirty="0">
                <a:latin typeface="Times New Roman" panose="02020603050405020304" pitchFamily="18" charset="0"/>
                <a:cs typeface="Times New Roman" panose="02020603050405020304" pitchFamily="18" charset="0"/>
              </a:rPr>
              <a:t>numero di </a:t>
            </a:r>
            <a:r>
              <a:rPr lang="en-US" sz="2000" b="1" dirty="0" err="1">
                <a:latin typeface="Times New Roman" panose="02020603050405020304" pitchFamily="18" charset="0"/>
                <a:cs typeface="Times New Roman" panose="02020603050405020304" pitchFamily="18" charset="0"/>
              </a:rPr>
              <a:t>telefono</a:t>
            </a:r>
            <a:r>
              <a:rPr lang="en-US" sz="2000" b="1" dirty="0">
                <a:latin typeface="Times New Roman" panose="02020603050405020304" pitchFamily="18" charset="0"/>
                <a:cs typeface="Times New Roman" panose="02020603050405020304" pitchFamily="18" charset="0"/>
              </a:rPr>
              <a:t>? </a:t>
            </a:r>
            <a:r>
              <a:rPr lang="en-US" sz="2000" dirty="0">
                <a:solidFill>
                  <a:srgbClr val="FFFF00"/>
                </a:solidFill>
                <a:latin typeface="Times New Roman" panose="02020603050405020304" pitchFamily="18" charset="0"/>
                <a:cs typeface="Times New Roman" panose="02020603050405020304" pitchFamily="18" charset="0"/>
              </a:rPr>
              <a:t>What’s your address/phone number?</a:t>
            </a:r>
          </a:p>
          <a:p>
            <a:endParaRPr lang="en-US" dirty="0"/>
          </a:p>
        </p:txBody>
      </p:sp>
    </p:spTree>
    <p:extLst>
      <p:ext uri="{BB962C8B-B14F-4D97-AF65-F5344CB8AC3E}">
        <p14:creationId xmlns:p14="http://schemas.microsoft.com/office/powerpoint/2010/main" val="1187779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D85039A4-1AA1-4015-8884-68DB6D4B68C6}"/>
              </a:ext>
            </a:extLst>
          </p:cNvPr>
          <p:cNvSpPr txBox="1"/>
          <p:nvPr/>
        </p:nvSpPr>
        <p:spPr>
          <a:xfrm>
            <a:off x="228600" y="381000"/>
            <a:ext cx="8382000" cy="6186309"/>
          </a:xfrm>
          <a:prstGeom prst="rect">
            <a:avLst/>
          </a:prstGeom>
          <a:noFill/>
        </p:spPr>
        <p:txBody>
          <a:bodyPr wrap="square" rtlCol="0">
            <a:spAutoFit/>
          </a:bodyPr>
          <a:lstStyle/>
          <a:p>
            <a:pPr algn="r" rtl="1"/>
            <a:r>
              <a:rPr lang="ar-EG" sz="3600" dirty="0">
                <a:solidFill>
                  <a:srgbClr val="FF0000"/>
                </a:solidFill>
              </a:rPr>
              <a:t>إجابة التمارين الموجودة في المذكرة صفحات:</a:t>
            </a:r>
          </a:p>
          <a:p>
            <a:pPr algn="r" rtl="1"/>
            <a:r>
              <a:rPr lang="ar-EG" sz="3600" dirty="0">
                <a:solidFill>
                  <a:srgbClr val="FF0000"/>
                </a:solidFill>
              </a:rPr>
              <a:t>15-16</a:t>
            </a:r>
          </a:p>
          <a:p>
            <a:pPr algn="r" rtl="1"/>
            <a:r>
              <a:rPr lang="ar-EG" sz="3600" dirty="0">
                <a:solidFill>
                  <a:srgbClr val="FF0000"/>
                </a:solidFill>
              </a:rPr>
              <a:t>24-27</a:t>
            </a:r>
          </a:p>
          <a:p>
            <a:pPr algn="r" rtl="1"/>
            <a:r>
              <a:rPr lang="ar-EG" sz="3600" dirty="0">
                <a:solidFill>
                  <a:srgbClr val="FF0000"/>
                </a:solidFill>
              </a:rPr>
              <a:t>33-35</a:t>
            </a:r>
          </a:p>
          <a:p>
            <a:pPr algn="r" rtl="1"/>
            <a:r>
              <a:rPr lang="ar-EG" sz="3600" dirty="0">
                <a:solidFill>
                  <a:srgbClr val="FF0000"/>
                </a:solidFill>
              </a:rPr>
              <a:t>43-45</a:t>
            </a:r>
          </a:p>
          <a:p>
            <a:pPr algn="r" rtl="1"/>
            <a:r>
              <a:rPr lang="ar-EG" sz="3600" dirty="0">
                <a:solidFill>
                  <a:srgbClr val="FF0000"/>
                </a:solidFill>
              </a:rPr>
              <a:t>49-51</a:t>
            </a:r>
          </a:p>
          <a:p>
            <a:pPr algn="r" rtl="1"/>
            <a:r>
              <a:rPr lang="ar-EG" sz="3600" dirty="0">
                <a:solidFill>
                  <a:srgbClr val="FF0000"/>
                </a:solidFill>
              </a:rPr>
              <a:t>55-56</a:t>
            </a:r>
          </a:p>
          <a:p>
            <a:pPr algn="r" rtl="1"/>
            <a:r>
              <a:rPr lang="ar-EG" sz="3600" dirty="0">
                <a:solidFill>
                  <a:srgbClr val="FF0000"/>
                </a:solidFill>
              </a:rPr>
              <a:t>65-67</a:t>
            </a:r>
          </a:p>
          <a:p>
            <a:pPr algn="r" rtl="1"/>
            <a:r>
              <a:rPr lang="ar-EG" sz="3600" dirty="0">
                <a:solidFill>
                  <a:srgbClr val="FF0000"/>
                </a:solidFill>
              </a:rPr>
              <a:t>72-73</a:t>
            </a:r>
          </a:p>
          <a:p>
            <a:pPr algn="r" rtl="1"/>
            <a:r>
              <a:rPr lang="ar-EG" sz="3600" dirty="0">
                <a:solidFill>
                  <a:srgbClr val="FF0000"/>
                </a:solidFill>
              </a:rPr>
              <a:t>76-78</a:t>
            </a:r>
          </a:p>
          <a:p>
            <a:pPr algn="r" rtl="1"/>
            <a:r>
              <a:rPr lang="ar-EG" sz="3600" dirty="0">
                <a:solidFill>
                  <a:srgbClr val="FF0000"/>
                </a:solidFill>
              </a:rPr>
              <a:t>81 - </a:t>
            </a:r>
            <a:r>
              <a:rPr lang="ar-EG" sz="3600">
                <a:solidFill>
                  <a:srgbClr val="FF0000"/>
                </a:solidFill>
              </a:rPr>
              <a:t>83 </a:t>
            </a:r>
            <a:endParaRPr lang="ar-EG" sz="3600" dirty="0">
              <a:solidFill>
                <a:srgbClr val="FF0000"/>
              </a:solidFill>
            </a:endParaRPr>
          </a:p>
        </p:txBody>
      </p:sp>
    </p:spTree>
    <p:extLst>
      <p:ext uri="{BB962C8B-B14F-4D97-AF65-F5344CB8AC3E}">
        <p14:creationId xmlns:p14="http://schemas.microsoft.com/office/powerpoint/2010/main" val="195062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Examples</a:t>
            </a:r>
          </a:p>
        </p:txBody>
      </p:sp>
      <p:sp>
        <p:nvSpPr>
          <p:cNvPr id="3" name="عنصر نائب للمحتوى 2"/>
          <p:cNvSpPr>
            <a:spLocks noGrp="1"/>
          </p:cNvSpPr>
          <p:nvPr>
            <p:ph idx="1"/>
          </p:nvPr>
        </p:nvSpPr>
        <p:spPr/>
        <p:txBody>
          <a:bodyPr>
            <a:normAutofit fontScale="85000" lnSpcReduction="10000"/>
          </a:bodyPr>
          <a:lstStyle/>
          <a:p>
            <a:r>
              <a:rPr lang="en-US" sz="2800" b="1" dirty="0">
                <a:latin typeface="Times New Roman" pitchFamily="18" charset="0"/>
                <a:cs typeface="Times New Roman" pitchFamily="18" charset="0"/>
              </a:rPr>
              <a:t>Ho un </a:t>
            </a:r>
            <a:r>
              <a:rPr lang="en-US" sz="2800" b="1" dirty="0" err="1">
                <a:latin typeface="Times New Roman" pitchFamily="18" charset="0"/>
                <a:cs typeface="Times New Roman" pitchFamily="18" charset="0"/>
              </a:rPr>
              <a:t>cellulare</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I’ve got a mobile phone.</a:t>
            </a:r>
          </a:p>
          <a:p>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Hai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il</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mio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indirizzo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 have my address.</a:t>
            </a:r>
            <a:endParaRPr lang="en-US" sz="2800" b="1" dirty="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Hanno un </a:t>
            </a:r>
            <a:r>
              <a:rPr lang="en-US" sz="2800" b="1" dirty="0" err="1">
                <a:latin typeface="Times New Roman" pitchFamily="18" charset="0"/>
                <a:cs typeface="Times New Roman" pitchFamily="18" charset="0"/>
              </a:rPr>
              <a:t>esame</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They have an exam.</a:t>
            </a:r>
            <a:endParaRPr lang="en-US" sz="2800" b="1" dirty="0">
              <a:latin typeface="Times New Roman" pitchFamily="18" charset="0"/>
              <a:cs typeface="Times New Roman" pitchFamily="18" charset="0"/>
            </a:endParaRPr>
          </a:p>
          <a:p>
            <a:endParaRPr lang="it-IT" sz="2800" b="1" dirty="0">
              <a:latin typeface="Times New Roman" pitchFamily="18" charset="0"/>
              <a:cs typeface="Times New Roman" pitchFamily="18" charset="0"/>
            </a:endParaRPr>
          </a:p>
          <a:p>
            <a:r>
              <a:rPr lang="it-IT" sz="2800" b="1" dirty="0">
                <a:latin typeface="Times New Roman" pitchFamily="18" charset="0"/>
                <a:cs typeface="Times New Roman" pitchFamily="18" charset="0"/>
              </a:rPr>
              <a:t>Anna ha una chitarra nuova.         </a:t>
            </a:r>
            <a:r>
              <a:rPr lang="en-US" sz="2800" dirty="0">
                <a:latin typeface="Times New Roman" pitchFamily="18" charset="0"/>
                <a:cs typeface="Times New Roman" pitchFamily="18" charset="0"/>
              </a:rPr>
              <a:t> Anna’s got a new guitar.</a:t>
            </a:r>
            <a:endParaRPr lang="it-IT" sz="2800" b="1" dirty="0">
              <a:latin typeface="Times New Roman" pitchFamily="18" charset="0"/>
              <a:cs typeface="Times New Roman" pitchFamily="18" charset="0"/>
            </a:endParaRPr>
          </a:p>
          <a:p>
            <a:endParaRPr lang="it-IT" sz="2800" b="1" dirty="0"/>
          </a:p>
          <a:p>
            <a:r>
              <a:rPr lang="it-IT" sz="2800" b="1" dirty="0">
                <a:latin typeface="Times New Roman" pitchFamily="18" charset="0"/>
                <a:cs typeface="Times New Roman" pitchFamily="18" charset="0"/>
              </a:rPr>
              <a:t>Tu hai una bella bici, ma io ho una</a:t>
            </a:r>
            <a:r>
              <a:rPr lang="ar-EG"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macchina</a:t>
            </a:r>
            <a:r>
              <a:rPr lang="en-US" sz="2800" b="1" dirty="0">
                <a:latin typeface="Times New Roman" pitchFamily="18" charset="0"/>
                <a:cs typeface="Times New Roman" pitchFamily="18" charset="0"/>
              </a:rPr>
              <a:t>.</a:t>
            </a:r>
            <a:r>
              <a:rPr lang="ar-EG"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You’ve got </a:t>
            </a:r>
            <a:r>
              <a:rPr lang="ar-EG" sz="2800" dirty="0">
                <a:latin typeface="Times New Roman" pitchFamily="18" charset="0"/>
                <a:cs typeface="Times New Roman" pitchFamily="18" charset="0"/>
              </a:rPr>
              <a:t>                                        </a:t>
            </a:r>
            <a:r>
              <a:rPr lang="en-US" sz="2800" dirty="0">
                <a:latin typeface="Times New Roman" pitchFamily="18" charset="0"/>
                <a:cs typeface="Times New Roman" pitchFamily="18" charset="0"/>
              </a:rPr>
              <a:t>a nice bike, but I’ve got a</a:t>
            </a:r>
            <a:r>
              <a:rPr lang="ar-EG" sz="2800" dirty="0">
                <a:latin typeface="Times New Roman" pitchFamily="18" charset="0"/>
                <a:cs typeface="Times New Roman" pitchFamily="18" charset="0"/>
              </a:rPr>
              <a:t> </a:t>
            </a:r>
            <a:r>
              <a:rPr lang="en-US" sz="2800" dirty="0">
                <a:latin typeface="Times New Roman" pitchFamily="18" charset="0"/>
                <a:cs typeface="Times New Roman" pitchFamily="18" charset="0"/>
              </a:rPr>
              <a:t>car.</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The Italian Adjectives</a:t>
            </a:r>
          </a:p>
        </p:txBody>
      </p:sp>
      <p:sp>
        <p:nvSpPr>
          <p:cNvPr id="3" name="عنصر نائب للمحتوى 2"/>
          <p:cNvSpPr>
            <a:spLocks noGrp="1"/>
          </p:cNvSpPr>
          <p:nvPr>
            <p:ph idx="1"/>
          </p:nvPr>
        </p:nvSpPr>
        <p:spPr/>
        <p:txBody>
          <a:bodyPr>
            <a:normAutofit fontScale="47500" lnSpcReduction="20000"/>
          </a:bodyPr>
          <a:lstStyle/>
          <a:p>
            <a:r>
              <a:rPr lang="en-US" sz="2900" dirty="0">
                <a:latin typeface="Times New Roman" pitchFamily="18" charset="0"/>
                <a:cs typeface="Times New Roman" pitchFamily="18" charset="0"/>
              </a:rPr>
              <a:t>Adjectives in Italian must agree in gender and number with the noun they refer to. </a:t>
            </a:r>
          </a:p>
          <a:p>
            <a:r>
              <a:rPr lang="en-US" sz="2900" dirty="0">
                <a:latin typeface="Times New Roman" pitchFamily="18" charset="0"/>
                <a:cs typeface="Times New Roman" pitchFamily="18" charset="0"/>
              </a:rPr>
              <a:t>the most Italian masculine singular adjectives end in </a:t>
            </a:r>
            <a:r>
              <a:rPr lang="en-US" sz="2900" b="1" dirty="0">
                <a:latin typeface="Times New Roman" pitchFamily="18" charset="0"/>
                <a:cs typeface="Times New Roman" pitchFamily="18" charset="0"/>
              </a:rPr>
              <a:t>-o or in –e, </a:t>
            </a:r>
            <a:r>
              <a:rPr lang="en-US" sz="2900" dirty="0">
                <a:latin typeface="Times New Roman" pitchFamily="18" charset="0"/>
                <a:cs typeface="Times New Roman" pitchFamily="18" charset="0"/>
              </a:rPr>
              <a:t>the most Feminine singular, Italian adjectives end in </a:t>
            </a:r>
            <a:r>
              <a:rPr lang="en-US" sz="2900" b="1" dirty="0">
                <a:latin typeface="Times New Roman" pitchFamily="18" charset="0"/>
                <a:cs typeface="Times New Roman" pitchFamily="18" charset="0"/>
              </a:rPr>
              <a:t>-a or in -e:</a:t>
            </a:r>
          </a:p>
          <a:p>
            <a:r>
              <a:rPr lang="en-US" sz="4200" b="1" dirty="0" err="1">
                <a:latin typeface="Times New Roman" pitchFamily="18" charset="0"/>
                <a:cs typeface="Times New Roman" pitchFamily="18" charset="0"/>
              </a:rPr>
              <a:t>Italiano</a:t>
            </a:r>
            <a:r>
              <a:rPr lang="en-US" sz="4200" b="1" dirty="0">
                <a:latin typeface="Times New Roman" pitchFamily="18" charset="0"/>
                <a:cs typeface="Times New Roman" pitchFamily="18" charset="0"/>
              </a:rPr>
              <a:t>                                                        </a:t>
            </a:r>
            <a:r>
              <a:rPr lang="en-US" sz="4200" dirty="0">
                <a:latin typeface="Times New Roman" pitchFamily="18" charset="0"/>
                <a:cs typeface="Times New Roman" pitchFamily="18" charset="0"/>
              </a:rPr>
              <a:t>Italian</a:t>
            </a:r>
            <a:endParaRPr lang="en-US" sz="4200" b="1" dirty="0">
              <a:latin typeface="Times New Roman" pitchFamily="18" charset="0"/>
              <a:cs typeface="Times New Roman" pitchFamily="18" charset="0"/>
            </a:endParaRPr>
          </a:p>
          <a:p>
            <a:r>
              <a:rPr lang="en-US" sz="4200" b="1" dirty="0" err="1">
                <a:latin typeface="Times New Roman" pitchFamily="18" charset="0"/>
                <a:cs typeface="Times New Roman" pitchFamily="18" charset="0"/>
              </a:rPr>
              <a:t>Nuovo</a:t>
            </a:r>
            <a:r>
              <a:rPr lang="en-US" sz="4200" b="1" dirty="0">
                <a:latin typeface="Times New Roman" pitchFamily="18" charset="0"/>
                <a:cs typeface="Times New Roman" pitchFamily="18" charset="0"/>
              </a:rPr>
              <a:t>                                                          </a:t>
            </a:r>
            <a:r>
              <a:rPr lang="en-US" sz="4200" dirty="0">
                <a:latin typeface="Times New Roman" pitchFamily="18" charset="0"/>
                <a:cs typeface="Times New Roman" pitchFamily="18" charset="0"/>
              </a:rPr>
              <a:t>new</a:t>
            </a:r>
            <a:endParaRPr lang="en-US" sz="4200" b="1" dirty="0">
              <a:latin typeface="Times New Roman" pitchFamily="18" charset="0"/>
              <a:cs typeface="Times New Roman" pitchFamily="18" charset="0"/>
            </a:endParaRPr>
          </a:p>
          <a:p>
            <a:r>
              <a:rPr lang="en-US" sz="4200" b="1" dirty="0" err="1">
                <a:latin typeface="Times New Roman" pitchFamily="18" charset="0"/>
                <a:cs typeface="Times New Roman" pitchFamily="18" charset="0"/>
              </a:rPr>
              <a:t>Francese</a:t>
            </a:r>
            <a:r>
              <a:rPr lang="en-US" sz="4200" b="1" dirty="0">
                <a:latin typeface="Times New Roman" pitchFamily="18" charset="0"/>
                <a:cs typeface="Times New Roman" pitchFamily="18" charset="0"/>
              </a:rPr>
              <a:t>                                                      </a:t>
            </a:r>
            <a:r>
              <a:rPr lang="en-US" sz="4200" dirty="0">
                <a:latin typeface="Times New Roman" pitchFamily="18" charset="0"/>
                <a:cs typeface="Times New Roman" pitchFamily="18" charset="0"/>
              </a:rPr>
              <a:t>French</a:t>
            </a:r>
            <a:endParaRPr lang="en-US" sz="4200" b="1" dirty="0">
              <a:latin typeface="Times New Roman" pitchFamily="18" charset="0"/>
              <a:cs typeface="Times New Roman" pitchFamily="18" charset="0"/>
            </a:endParaRPr>
          </a:p>
          <a:p>
            <a:r>
              <a:rPr lang="en-US" sz="4200" b="1" dirty="0">
                <a:latin typeface="Times New Roman" pitchFamily="18" charset="0"/>
                <a:cs typeface="Times New Roman" pitchFamily="18" charset="0"/>
              </a:rPr>
              <a:t>Grande                                                         </a:t>
            </a:r>
            <a:r>
              <a:rPr lang="en-US" sz="4200" dirty="0">
                <a:latin typeface="Times New Roman" pitchFamily="18" charset="0"/>
                <a:cs typeface="Times New Roman" pitchFamily="18" charset="0"/>
              </a:rPr>
              <a:t>big</a:t>
            </a:r>
          </a:p>
          <a:p>
            <a:r>
              <a:rPr lang="en-US" sz="4200" b="1" dirty="0" err="1">
                <a:latin typeface="Times New Roman" pitchFamily="18" charset="0"/>
                <a:cs typeface="Times New Roman" pitchFamily="18" charset="0"/>
              </a:rPr>
              <a:t>l’arbitro</a:t>
            </a:r>
            <a:r>
              <a:rPr lang="en-US" sz="4200" b="1" dirty="0">
                <a:latin typeface="Times New Roman" pitchFamily="18" charset="0"/>
                <a:cs typeface="Times New Roman" pitchFamily="18" charset="0"/>
              </a:rPr>
              <a:t> [ms] </a:t>
            </a:r>
            <a:r>
              <a:rPr lang="en-US" sz="4200" b="1" dirty="0" err="1">
                <a:latin typeface="Times New Roman" pitchFamily="18" charset="0"/>
                <a:cs typeface="Times New Roman" pitchFamily="18" charset="0"/>
              </a:rPr>
              <a:t>italian</a:t>
            </a:r>
            <a:r>
              <a:rPr lang="en-US" sz="4200" b="1" i="1" dirty="0" err="1">
                <a:latin typeface="Times New Roman" pitchFamily="18" charset="0"/>
                <a:cs typeface="Times New Roman" pitchFamily="18" charset="0"/>
              </a:rPr>
              <a:t>o</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Italian referee</a:t>
            </a:r>
            <a:endParaRPr lang="en-US" sz="4200" b="1" i="1" dirty="0">
              <a:latin typeface="Times New Roman" pitchFamily="18" charset="0"/>
              <a:cs typeface="Times New Roman" pitchFamily="18" charset="0"/>
            </a:endParaRPr>
          </a:p>
          <a:p>
            <a:r>
              <a:rPr lang="en-US" sz="4200" b="1" dirty="0" err="1">
                <a:latin typeface="Times New Roman" pitchFamily="18" charset="0"/>
                <a:cs typeface="Times New Roman" pitchFamily="18" charset="0"/>
              </a:rPr>
              <a:t>gli</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arbitri</a:t>
            </a:r>
            <a:r>
              <a:rPr lang="en-US" sz="4200" b="1" dirty="0">
                <a:latin typeface="Times New Roman" pitchFamily="18" charset="0"/>
                <a:cs typeface="Times New Roman" pitchFamily="18" charset="0"/>
              </a:rPr>
              <a:t> [mp] </a:t>
            </a:r>
            <a:r>
              <a:rPr lang="en-US" sz="4200" b="1" dirty="0" err="1">
                <a:latin typeface="Times New Roman" pitchFamily="18" charset="0"/>
                <a:cs typeface="Times New Roman" pitchFamily="18" charset="0"/>
              </a:rPr>
              <a:t>italian</a:t>
            </a:r>
            <a:r>
              <a:rPr lang="en-US" sz="4200" b="1" i="1" dirty="0" err="1">
                <a:latin typeface="Times New Roman" pitchFamily="18" charset="0"/>
                <a:cs typeface="Times New Roman" pitchFamily="18" charset="0"/>
              </a:rPr>
              <a:t>i</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Italian referees</a:t>
            </a:r>
            <a:endParaRPr lang="en-US" sz="4200" b="1" i="1" dirty="0">
              <a:latin typeface="Times New Roman" pitchFamily="18" charset="0"/>
              <a:cs typeface="Times New Roman" pitchFamily="18" charset="0"/>
            </a:endParaRPr>
          </a:p>
          <a:p>
            <a:r>
              <a:rPr lang="en-US" sz="4200" b="1" dirty="0">
                <a:latin typeface="Times New Roman" pitchFamily="18" charset="0"/>
                <a:cs typeface="Times New Roman" pitchFamily="18" charset="0"/>
              </a:rPr>
              <a:t>la </a:t>
            </a:r>
            <a:r>
              <a:rPr lang="en-US" sz="4200" b="1" dirty="0" err="1">
                <a:latin typeface="Times New Roman" pitchFamily="18" charset="0"/>
                <a:cs typeface="Times New Roman" pitchFamily="18" charset="0"/>
              </a:rPr>
              <a:t>cameriera</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fs</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italian</a:t>
            </a:r>
            <a:r>
              <a:rPr lang="en-US" sz="4200" b="1" i="1" dirty="0" err="1">
                <a:latin typeface="Times New Roman" pitchFamily="18" charset="0"/>
                <a:cs typeface="Times New Roman" pitchFamily="18" charset="0"/>
              </a:rPr>
              <a:t>a</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Italian waitress</a:t>
            </a:r>
            <a:endParaRPr lang="en-US" sz="4200" b="1" i="1" dirty="0">
              <a:latin typeface="Times New Roman" pitchFamily="18" charset="0"/>
              <a:cs typeface="Times New Roman" pitchFamily="18" charset="0"/>
            </a:endParaRPr>
          </a:p>
          <a:p>
            <a:r>
              <a:rPr lang="en-US" sz="4200" b="1" dirty="0">
                <a:latin typeface="Times New Roman" pitchFamily="18" charset="0"/>
                <a:cs typeface="Times New Roman" pitchFamily="18" charset="0"/>
              </a:rPr>
              <a:t>le </a:t>
            </a:r>
            <a:r>
              <a:rPr lang="en-US" sz="4200" b="1" dirty="0" err="1">
                <a:latin typeface="Times New Roman" pitchFamily="18" charset="0"/>
                <a:cs typeface="Times New Roman" pitchFamily="18" charset="0"/>
              </a:rPr>
              <a:t>cameriere</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fp</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italian</a:t>
            </a:r>
            <a:r>
              <a:rPr lang="en-US" sz="4200" b="1" i="1" dirty="0" err="1">
                <a:latin typeface="Times New Roman" pitchFamily="18" charset="0"/>
                <a:cs typeface="Times New Roman" pitchFamily="18" charset="0"/>
              </a:rPr>
              <a:t>e</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Italian waitresses</a:t>
            </a:r>
            <a:endParaRPr lang="en-US" sz="4200" b="1" i="1" dirty="0">
              <a:latin typeface="Times New Roman" pitchFamily="18" charset="0"/>
              <a:cs typeface="Times New Roman" pitchFamily="18" charset="0"/>
            </a:endParaRPr>
          </a:p>
          <a:p>
            <a:r>
              <a:rPr lang="en-US" sz="4200" b="1" dirty="0">
                <a:latin typeface="Times New Roman" pitchFamily="18" charset="0"/>
                <a:cs typeface="Times New Roman" pitchFamily="18" charset="0"/>
              </a:rPr>
              <a:t>lo </a:t>
            </a:r>
            <a:r>
              <a:rPr lang="en-US" sz="4200" b="1" dirty="0" err="1">
                <a:latin typeface="Times New Roman" pitchFamily="18" charset="0"/>
                <a:cs typeface="Times New Roman" pitchFamily="18" charset="0"/>
              </a:rPr>
              <a:t>stadio</a:t>
            </a:r>
            <a:r>
              <a:rPr lang="en-US" sz="4200" b="1" dirty="0">
                <a:latin typeface="Times New Roman" pitchFamily="18" charset="0"/>
                <a:cs typeface="Times New Roman" pitchFamily="18" charset="0"/>
              </a:rPr>
              <a:t> [ms] </a:t>
            </a:r>
            <a:r>
              <a:rPr lang="en-US" sz="4200" b="1" dirty="0" err="1">
                <a:latin typeface="Times New Roman" pitchFamily="18" charset="0"/>
                <a:cs typeface="Times New Roman" pitchFamily="18" charset="0"/>
              </a:rPr>
              <a:t>nuov</a:t>
            </a:r>
            <a:r>
              <a:rPr lang="en-US" sz="4200" b="1" i="1" dirty="0" err="1">
                <a:latin typeface="Times New Roman" pitchFamily="18" charset="0"/>
                <a:cs typeface="Times New Roman" pitchFamily="18" charset="0"/>
              </a:rPr>
              <a:t>o</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new stadium</a:t>
            </a:r>
            <a:endParaRPr lang="en-US" sz="4200" b="1" i="1" dirty="0">
              <a:latin typeface="Times New Roman" pitchFamily="18" charset="0"/>
              <a:cs typeface="Times New Roman" pitchFamily="18" charset="0"/>
            </a:endParaRPr>
          </a:p>
          <a:p>
            <a:r>
              <a:rPr lang="en-US" sz="4200" b="1" dirty="0" err="1">
                <a:latin typeface="Times New Roman" pitchFamily="18" charset="0"/>
                <a:cs typeface="Times New Roman" pitchFamily="18" charset="0"/>
              </a:rPr>
              <a:t>gli</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stadi</a:t>
            </a:r>
            <a:r>
              <a:rPr lang="en-US" sz="4200" b="1" dirty="0">
                <a:latin typeface="Times New Roman" pitchFamily="18" charset="0"/>
                <a:cs typeface="Times New Roman" pitchFamily="18" charset="0"/>
              </a:rPr>
              <a:t> [mp] </a:t>
            </a:r>
            <a:r>
              <a:rPr lang="en-US" sz="4200" b="1" dirty="0" err="1">
                <a:latin typeface="Times New Roman" pitchFamily="18" charset="0"/>
                <a:cs typeface="Times New Roman" pitchFamily="18" charset="0"/>
              </a:rPr>
              <a:t>nuov</a:t>
            </a:r>
            <a:r>
              <a:rPr lang="en-US" sz="4200" b="1" i="1" dirty="0" err="1">
                <a:latin typeface="Times New Roman" pitchFamily="18" charset="0"/>
                <a:cs typeface="Times New Roman" pitchFamily="18" charset="0"/>
              </a:rPr>
              <a:t>i</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new stadia/stadiums</a:t>
            </a:r>
            <a:endParaRPr lang="en-US" sz="4200" b="1" i="1" dirty="0">
              <a:latin typeface="Times New Roman" pitchFamily="18" charset="0"/>
              <a:cs typeface="Times New Roman" pitchFamily="18" charset="0"/>
            </a:endParaRPr>
          </a:p>
          <a:p>
            <a:r>
              <a:rPr lang="en-US" sz="4200" b="1" dirty="0">
                <a:latin typeface="Times New Roman" pitchFamily="18" charset="0"/>
                <a:cs typeface="Times New Roman" pitchFamily="18" charset="0"/>
              </a:rPr>
              <a:t>la casa [</a:t>
            </a:r>
            <a:r>
              <a:rPr lang="en-US" sz="4200" b="1" dirty="0" err="1">
                <a:latin typeface="Times New Roman" pitchFamily="18" charset="0"/>
                <a:cs typeface="Times New Roman" pitchFamily="18" charset="0"/>
              </a:rPr>
              <a:t>fs</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nuov</a:t>
            </a:r>
            <a:r>
              <a:rPr lang="en-US" sz="4200" b="1" i="1" dirty="0" err="1">
                <a:latin typeface="Times New Roman" pitchFamily="18" charset="0"/>
                <a:cs typeface="Times New Roman" pitchFamily="18" charset="0"/>
              </a:rPr>
              <a:t>a</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new house</a:t>
            </a:r>
            <a:endParaRPr lang="en-US" sz="4200" b="1" i="1" dirty="0">
              <a:latin typeface="Times New Roman" pitchFamily="18" charset="0"/>
              <a:cs typeface="Times New Roman" pitchFamily="18" charset="0"/>
            </a:endParaRPr>
          </a:p>
          <a:p>
            <a:r>
              <a:rPr lang="en-US" sz="4200" b="1" dirty="0">
                <a:latin typeface="Times New Roman" pitchFamily="18" charset="0"/>
                <a:cs typeface="Times New Roman" pitchFamily="18" charset="0"/>
              </a:rPr>
              <a:t>le case [</a:t>
            </a:r>
            <a:r>
              <a:rPr lang="en-US" sz="4200" b="1" dirty="0" err="1">
                <a:latin typeface="Times New Roman" pitchFamily="18" charset="0"/>
                <a:cs typeface="Times New Roman" pitchFamily="18" charset="0"/>
              </a:rPr>
              <a:t>fp</a:t>
            </a:r>
            <a:r>
              <a:rPr lang="en-US" sz="4200" b="1" dirty="0">
                <a:latin typeface="Times New Roman" pitchFamily="18" charset="0"/>
                <a:cs typeface="Times New Roman" pitchFamily="18" charset="0"/>
              </a:rPr>
              <a:t>] </a:t>
            </a:r>
            <a:r>
              <a:rPr lang="en-US" sz="4200" b="1" dirty="0" err="1">
                <a:latin typeface="Times New Roman" pitchFamily="18" charset="0"/>
                <a:cs typeface="Times New Roman" pitchFamily="18" charset="0"/>
              </a:rPr>
              <a:t>nuov</a:t>
            </a:r>
            <a:r>
              <a:rPr lang="en-US" sz="4200" b="1" i="1" dirty="0" err="1">
                <a:latin typeface="Times New Roman" pitchFamily="18" charset="0"/>
                <a:cs typeface="Times New Roman" pitchFamily="18" charset="0"/>
              </a:rPr>
              <a:t>e</a:t>
            </a:r>
            <a:r>
              <a:rPr lang="en-US" sz="4200" b="1" i="1" dirty="0">
                <a:latin typeface="Times New Roman" pitchFamily="18" charset="0"/>
                <a:cs typeface="Times New Roman" pitchFamily="18" charset="0"/>
              </a:rPr>
              <a:t>                                         </a:t>
            </a:r>
            <a:r>
              <a:rPr lang="en-US" sz="4200" dirty="0">
                <a:latin typeface="Times New Roman" pitchFamily="18" charset="0"/>
                <a:cs typeface="Times New Roman" pitchFamily="18" charset="0"/>
              </a:rPr>
              <a:t>the new houses</a:t>
            </a:r>
            <a:endParaRPr lang="en-US" sz="4200" b="1" dirty="0">
              <a:latin typeface="Times New Roman" pitchFamily="18" charset="0"/>
              <a:cs typeface="Times New Roman" pitchFamily="18" charset="0"/>
            </a:endParaRPr>
          </a:p>
          <a:p>
            <a:endParaRPr lang="en-US" sz="2800" b="1" i="1" dirty="0"/>
          </a:p>
          <a:p>
            <a:endParaRPr lang="en-US" sz="2800" dirty="0"/>
          </a:p>
          <a:p>
            <a:endParaRPr lang="en-US" sz="2800" dirty="0"/>
          </a:p>
          <a:p>
            <a:endParaRPr lang="en-US" sz="2800" dirty="0"/>
          </a:p>
          <a:p>
            <a:endParaRPr lang="en-US" sz="2800" dirty="0"/>
          </a:p>
          <a:p>
            <a:endParaRPr lang="en-US" sz="2000" dirty="0"/>
          </a:p>
          <a:p>
            <a:endParaRPr lang="en-US" sz="2000" dirty="0"/>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Some Irregular Adjectives</a:t>
            </a:r>
          </a:p>
        </p:txBody>
      </p:sp>
      <p:sp>
        <p:nvSpPr>
          <p:cNvPr id="3" name="عنصر نائب للمحتوى 2"/>
          <p:cNvSpPr>
            <a:spLocks noGrp="1"/>
          </p:cNvSpPr>
          <p:nvPr>
            <p:ph idx="1"/>
          </p:nvPr>
        </p:nvSpPr>
        <p:spPr/>
        <p:txBody>
          <a:bodyPr>
            <a:normAutofit fontScale="25000" lnSpcReduction="20000"/>
          </a:bodyPr>
          <a:lstStyle/>
          <a:p>
            <a:r>
              <a:rPr lang="en-US" sz="8000" dirty="0">
                <a:latin typeface="Times New Roman" pitchFamily="18" charset="0"/>
                <a:cs typeface="Times New Roman" pitchFamily="18" charset="0"/>
              </a:rPr>
              <a:t>Some adjectives end in </a:t>
            </a:r>
            <a:r>
              <a:rPr lang="en-US" sz="8000" b="1" dirty="0">
                <a:latin typeface="Times New Roman" pitchFamily="18" charset="0"/>
                <a:cs typeface="Times New Roman" pitchFamily="18" charset="0"/>
              </a:rPr>
              <a:t>-a, </a:t>
            </a:r>
            <a:r>
              <a:rPr lang="en-US" sz="8000" dirty="0">
                <a:latin typeface="Times New Roman" pitchFamily="18" charset="0"/>
                <a:cs typeface="Times New Roman" pitchFamily="18" charset="0"/>
              </a:rPr>
              <a:t>have three forms:</a:t>
            </a:r>
          </a:p>
          <a:p>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a for the masculine and feminine singular </a:t>
            </a:r>
            <a:r>
              <a:rPr lang="en-US" sz="8000" dirty="0">
                <a:latin typeface="Times New Roman" pitchFamily="18" charset="0"/>
                <a:cs typeface="Times New Roman" pitchFamily="18" charset="0"/>
              </a:rPr>
              <a:t>(</a:t>
            </a:r>
            <a:r>
              <a:rPr lang="en-US" sz="8000" b="1" dirty="0" err="1">
                <a:latin typeface="Times New Roman" pitchFamily="18" charset="0"/>
                <a:cs typeface="Times New Roman" pitchFamily="18" charset="0"/>
              </a:rPr>
              <a:t>ottimist</a:t>
            </a:r>
            <a:r>
              <a:rPr lang="en-US" sz="8000" b="1" i="1" dirty="0" err="1">
                <a:latin typeface="Times New Roman" pitchFamily="18" charset="0"/>
                <a:cs typeface="Times New Roman" pitchFamily="18" charset="0"/>
              </a:rPr>
              <a:t>a</a:t>
            </a:r>
            <a:r>
              <a:rPr lang="en-US" sz="8000" b="1" i="1" dirty="0">
                <a:latin typeface="Times New Roman" pitchFamily="18" charset="0"/>
                <a:cs typeface="Times New Roman" pitchFamily="18" charset="0"/>
              </a:rPr>
              <a:t>), </a:t>
            </a:r>
          </a:p>
          <a:p>
            <a:r>
              <a:rPr lang="en-US" sz="8000" b="1" i="1" dirty="0">
                <a:latin typeface="Times New Roman" pitchFamily="18" charset="0"/>
                <a:cs typeface="Times New Roman" pitchFamily="18" charset="0"/>
              </a:rPr>
              <a:t>-</a:t>
            </a:r>
            <a:r>
              <a:rPr lang="en-US" sz="8000" b="1" i="1" dirty="0" err="1">
                <a:latin typeface="Times New Roman" pitchFamily="18" charset="0"/>
                <a:cs typeface="Times New Roman" pitchFamily="18" charset="0"/>
              </a:rPr>
              <a:t>i</a:t>
            </a:r>
            <a:r>
              <a:rPr lang="en-US" sz="8000" b="1" i="1" dirty="0">
                <a:latin typeface="Times New Roman" pitchFamily="18" charset="0"/>
                <a:cs typeface="Times New Roman" pitchFamily="18" charset="0"/>
              </a:rPr>
              <a:t>  for the masculine plural (</a:t>
            </a:r>
            <a:r>
              <a:rPr lang="en-US" sz="8000" b="1" i="1" dirty="0" err="1">
                <a:latin typeface="Times New Roman" pitchFamily="18" charset="0"/>
                <a:cs typeface="Times New Roman" pitchFamily="18" charset="0"/>
              </a:rPr>
              <a:t>ottimisti</a:t>
            </a:r>
            <a:r>
              <a:rPr lang="en-US" sz="8000" b="1" i="1" dirty="0">
                <a:latin typeface="Times New Roman" pitchFamily="18" charset="0"/>
                <a:cs typeface="Times New Roman" pitchFamily="18" charset="0"/>
              </a:rPr>
              <a:t>).</a:t>
            </a:r>
          </a:p>
          <a:p>
            <a:r>
              <a:rPr lang="en-US" sz="8000" b="1" i="1" dirty="0">
                <a:latin typeface="Times New Roman" pitchFamily="18" charset="0"/>
                <a:cs typeface="Times New Roman" pitchFamily="18" charset="0"/>
              </a:rPr>
              <a:t>-e for the feminine plural </a:t>
            </a:r>
            <a:r>
              <a:rPr lang="en-US" sz="8000" dirty="0">
                <a:latin typeface="Times New Roman" pitchFamily="18" charset="0"/>
                <a:cs typeface="Times New Roman" pitchFamily="18" charset="0"/>
              </a:rPr>
              <a:t>(</a:t>
            </a:r>
            <a:r>
              <a:rPr lang="en-US" sz="8000" b="1" dirty="0" err="1">
                <a:latin typeface="Times New Roman" pitchFamily="18" charset="0"/>
                <a:cs typeface="Times New Roman" pitchFamily="18" charset="0"/>
              </a:rPr>
              <a:t>ottimist</a:t>
            </a:r>
            <a:r>
              <a:rPr lang="en-US" sz="8000" b="1" i="1" dirty="0" err="1">
                <a:latin typeface="Times New Roman" pitchFamily="18" charset="0"/>
                <a:cs typeface="Times New Roman" pitchFamily="18" charset="0"/>
              </a:rPr>
              <a:t>e</a:t>
            </a:r>
            <a:r>
              <a:rPr lang="en-US" sz="8000" b="1" i="1" dirty="0">
                <a:latin typeface="Times New Roman" pitchFamily="18" charset="0"/>
                <a:cs typeface="Times New Roman" pitchFamily="18" charset="0"/>
              </a:rPr>
              <a:t>). </a:t>
            </a:r>
          </a:p>
          <a:p>
            <a:r>
              <a:rPr lang="en-US" sz="8000" b="1" i="1" dirty="0">
                <a:latin typeface="Times New Roman" pitchFamily="18" charset="0"/>
                <a:cs typeface="Times New Roman" pitchFamily="18" charset="0"/>
              </a:rPr>
              <a:t>There is thus only one form for the masculine and feminine </a:t>
            </a:r>
            <a:r>
              <a:rPr lang="en-US" sz="8000" dirty="0">
                <a:latin typeface="Times New Roman" pitchFamily="18" charset="0"/>
                <a:cs typeface="Times New Roman" pitchFamily="18" charset="0"/>
              </a:rPr>
              <a:t>singular:</a:t>
            </a:r>
          </a:p>
          <a:p>
            <a:r>
              <a:rPr lang="en-US" sz="9600" b="1" dirty="0" err="1">
                <a:latin typeface="Times New Roman" pitchFamily="18" charset="0"/>
                <a:cs typeface="Times New Roman" pitchFamily="18" charset="0"/>
              </a:rPr>
              <a:t>il</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corteo</a:t>
            </a:r>
            <a:r>
              <a:rPr lang="en-US" sz="9600" b="1" dirty="0">
                <a:latin typeface="Times New Roman" pitchFamily="18" charset="0"/>
                <a:cs typeface="Times New Roman" pitchFamily="18" charset="0"/>
              </a:rPr>
              <a:t> [ms] </a:t>
            </a:r>
            <a:r>
              <a:rPr lang="en-US" sz="9600" b="1" dirty="0" err="1">
                <a:latin typeface="Times New Roman" pitchFamily="18" charset="0"/>
                <a:cs typeface="Times New Roman" pitchFamily="18" charset="0"/>
              </a:rPr>
              <a:t>pacifist</a:t>
            </a:r>
            <a:r>
              <a:rPr lang="en-US" sz="9600" b="1" i="1" dirty="0" err="1">
                <a:latin typeface="Times New Roman" pitchFamily="18" charset="0"/>
                <a:cs typeface="Times New Roman" pitchFamily="18" charset="0"/>
              </a:rPr>
              <a:t>a</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pacifist rally</a:t>
            </a:r>
            <a:endParaRPr lang="en-US" sz="9600" b="1" i="1" dirty="0">
              <a:latin typeface="Times New Roman" pitchFamily="18" charset="0"/>
              <a:cs typeface="Times New Roman" pitchFamily="18" charset="0"/>
            </a:endParaRPr>
          </a:p>
          <a:p>
            <a:r>
              <a:rPr lang="en-US" sz="9600" b="1" dirty="0" err="1">
                <a:latin typeface="Times New Roman" pitchFamily="18" charset="0"/>
                <a:cs typeface="Times New Roman" pitchFamily="18" charset="0"/>
              </a:rPr>
              <a:t>l’idea</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fs</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pacifist</a:t>
            </a:r>
            <a:r>
              <a:rPr lang="en-US" sz="9600" b="1" i="1" dirty="0" err="1">
                <a:latin typeface="Times New Roman" pitchFamily="18" charset="0"/>
                <a:cs typeface="Times New Roman" pitchFamily="18" charset="0"/>
              </a:rPr>
              <a:t>a</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pacifist idea</a:t>
            </a:r>
            <a:endParaRPr lang="en-US" sz="9600" b="1" i="1" dirty="0">
              <a:latin typeface="Times New Roman" pitchFamily="18" charset="0"/>
              <a:cs typeface="Times New Roman" pitchFamily="18" charset="0"/>
            </a:endParaRPr>
          </a:p>
          <a:p>
            <a:r>
              <a:rPr lang="en-US" sz="9600" b="1" dirty="0" err="1">
                <a:latin typeface="Times New Roman" pitchFamily="18" charset="0"/>
                <a:cs typeface="Times New Roman" pitchFamily="18" charset="0"/>
              </a:rPr>
              <a:t>i</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cortei</a:t>
            </a:r>
            <a:r>
              <a:rPr lang="en-US" sz="9600" b="1" dirty="0">
                <a:latin typeface="Times New Roman" pitchFamily="18" charset="0"/>
                <a:cs typeface="Times New Roman" pitchFamily="18" charset="0"/>
              </a:rPr>
              <a:t> [mp] </a:t>
            </a:r>
            <a:r>
              <a:rPr lang="en-US" sz="9600" b="1" dirty="0" err="1">
                <a:latin typeface="Times New Roman" pitchFamily="18" charset="0"/>
                <a:cs typeface="Times New Roman" pitchFamily="18" charset="0"/>
              </a:rPr>
              <a:t>pacifist</a:t>
            </a:r>
            <a:r>
              <a:rPr lang="en-US" sz="9600" b="1" i="1" dirty="0" err="1">
                <a:latin typeface="Times New Roman" pitchFamily="18" charset="0"/>
                <a:cs typeface="Times New Roman" pitchFamily="18" charset="0"/>
              </a:rPr>
              <a:t>i</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pacifist rallies</a:t>
            </a:r>
            <a:endParaRPr lang="en-US" sz="9600" b="1" i="1" dirty="0">
              <a:latin typeface="Times New Roman" pitchFamily="18" charset="0"/>
              <a:cs typeface="Times New Roman" pitchFamily="18" charset="0"/>
            </a:endParaRPr>
          </a:p>
          <a:p>
            <a:r>
              <a:rPr lang="en-US" sz="9600" b="1" dirty="0">
                <a:latin typeface="Times New Roman" pitchFamily="18" charset="0"/>
                <a:cs typeface="Times New Roman" pitchFamily="18" charset="0"/>
              </a:rPr>
              <a:t>le </a:t>
            </a:r>
            <a:r>
              <a:rPr lang="en-US" sz="9600" b="1" dirty="0" err="1">
                <a:latin typeface="Times New Roman" pitchFamily="18" charset="0"/>
                <a:cs typeface="Times New Roman" pitchFamily="18" charset="0"/>
              </a:rPr>
              <a:t>idee</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fp</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pacifist</a:t>
            </a:r>
            <a:r>
              <a:rPr lang="en-US" sz="9600" b="1" i="1" dirty="0" err="1">
                <a:latin typeface="Times New Roman" pitchFamily="18" charset="0"/>
                <a:cs typeface="Times New Roman" pitchFamily="18" charset="0"/>
              </a:rPr>
              <a:t>e</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pacifist ideas</a:t>
            </a:r>
            <a:endParaRPr lang="en-US" sz="9600" b="1" i="1" dirty="0">
              <a:latin typeface="Times New Roman" pitchFamily="18" charset="0"/>
              <a:cs typeface="Times New Roman" pitchFamily="18" charset="0"/>
            </a:endParaRPr>
          </a:p>
          <a:p>
            <a:r>
              <a:rPr lang="en-US" sz="9600" b="1" dirty="0" err="1">
                <a:latin typeface="Times New Roman" pitchFamily="18" charset="0"/>
                <a:cs typeface="Times New Roman" pitchFamily="18" charset="0"/>
              </a:rPr>
              <a:t>il</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ragazzo</a:t>
            </a:r>
            <a:r>
              <a:rPr lang="en-US" sz="9600" b="1" dirty="0">
                <a:latin typeface="Times New Roman" pitchFamily="18" charset="0"/>
                <a:cs typeface="Times New Roman" pitchFamily="18" charset="0"/>
              </a:rPr>
              <a:t> [ms] </a:t>
            </a:r>
            <a:r>
              <a:rPr lang="en-US" sz="9600" b="1" dirty="0" err="1">
                <a:latin typeface="Times New Roman" pitchFamily="18" charset="0"/>
                <a:cs typeface="Times New Roman" pitchFamily="18" charset="0"/>
              </a:rPr>
              <a:t>belg</a:t>
            </a:r>
            <a:r>
              <a:rPr lang="en-US" sz="9600" b="1" i="1" dirty="0" err="1">
                <a:latin typeface="Times New Roman" pitchFamily="18" charset="0"/>
                <a:cs typeface="Times New Roman" pitchFamily="18" charset="0"/>
              </a:rPr>
              <a:t>a</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Belgian boy</a:t>
            </a:r>
            <a:endParaRPr lang="en-US" sz="9600" b="1" i="1" dirty="0">
              <a:latin typeface="Times New Roman" pitchFamily="18" charset="0"/>
              <a:cs typeface="Times New Roman" pitchFamily="18" charset="0"/>
            </a:endParaRPr>
          </a:p>
          <a:p>
            <a:r>
              <a:rPr lang="en-US" sz="9600" b="1" dirty="0">
                <a:latin typeface="Times New Roman" pitchFamily="18" charset="0"/>
                <a:cs typeface="Times New Roman" pitchFamily="18" charset="0"/>
              </a:rPr>
              <a:t>la </a:t>
            </a:r>
            <a:r>
              <a:rPr lang="en-US" sz="9600" b="1" dirty="0" err="1">
                <a:latin typeface="Times New Roman" pitchFamily="18" charset="0"/>
                <a:cs typeface="Times New Roman" pitchFamily="18" charset="0"/>
              </a:rPr>
              <a:t>ragazza</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fs</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belg</a:t>
            </a:r>
            <a:r>
              <a:rPr lang="en-US" sz="9600" b="1" i="1" dirty="0" err="1">
                <a:latin typeface="Times New Roman" pitchFamily="18" charset="0"/>
                <a:cs typeface="Times New Roman" pitchFamily="18" charset="0"/>
              </a:rPr>
              <a:t>a</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Belgian girl</a:t>
            </a:r>
            <a:endParaRPr lang="en-US" sz="9600" b="1" i="1" dirty="0">
              <a:latin typeface="Times New Roman" pitchFamily="18" charset="0"/>
              <a:cs typeface="Times New Roman" pitchFamily="18" charset="0"/>
            </a:endParaRPr>
          </a:p>
          <a:p>
            <a:r>
              <a:rPr lang="en-US" sz="9600" b="1" dirty="0" err="1">
                <a:latin typeface="Times New Roman" pitchFamily="18" charset="0"/>
                <a:cs typeface="Times New Roman" pitchFamily="18" charset="0"/>
              </a:rPr>
              <a:t>i</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ragazzi</a:t>
            </a:r>
            <a:r>
              <a:rPr lang="en-US" sz="9600" b="1" dirty="0">
                <a:latin typeface="Times New Roman" pitchFamily="18" charset="0"/>
                <a:cs typeface="Times New Roman" pitchFamily="18" charset="0"/>
              </a:rPr>
              <a:t> [mp] </a:t>
            </a:r>
            <a:r>
              <a:rPr lang="en-US" sz="9600" b="1" dirty="0" err="1">
                <a:latin typeface="Times New Roman" pitchFamily="18" charset="0"/>
                <a:cs typeface="Times New Roman" pitchFamily="18" charset="0"/>
              </a:rPr>
              <a:t>belg</a:t>
            </a:r>
            <a:r>
              <a:rPr lang="en-US" sz="9600" b="1" i="1" dirty="0" err="1">
                <a:latin typeface="Times New Roman" pitchFamily="18" charset="0"/>
                <a:cs typeface="Times New Roman" pitchFamily="18" charset="0"/>
              </a:rPr>
              <a:t>i</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Belgian boys</a:t>
            </a:r>
            <a:endParaRPr lang="en-US" sz="9600" b="1" i="1" dirty="0">
              <a:latin typeface="Times New Roman" pitchFamily="18" charset="0"/>
              <a:cs typeface="Times New Roman" pitchFamily="18" charset="0"/>
            </a:endParaRPr>
          </a:p>
          <a:p>
            <a:r>
              <a:rPr lang="en-US" sz="9600" b="1" dirty="0">
                <a:latin typeface="Times New Roman" pitchFamily="18" charset="0"/>
                <a:cs typeface="Times New Roman" pitchFamily="18" charset="0"/>
              </a:rPr>
              <a:t>le </a:t>
            </a:r>
            <a:r>
              <a:rPr lang="en-US" sz="9600" b="1" dirty="0" err="1">
                <a:latin typeface="Times New Roman" pitchFamily="18" charset="0"/>
                <a:cs typeface="Times New Roman" pitchFamily="18" charset="0"/>
              </a:rPr>
              <a:t>ragazze</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fp</a:t>
            </a:r>
            <a:r>
              <a:rPr lang="en-US" sz="9600" b="1" dirty="0">
                <a:latin typeface="Times New Roman" pitchFamily="18" charset="0"/>
                <a:cs typeface="Times New Roman" pitchFamily="18" charset="0"/>
              </a:rPr>
              <a:t>] </a:t>
            </a:r>
            <a:r>
              <a:rPr lang="en-US" sz="9600" b="1" dirty="0" err="1">
                <a:latin typeface="Times New Roman" pitchFamily="18" charset="0"/>
                <a:cs typeface="Times New Roman" pitchFamily="18" charset="0"/>
              </a:rPr>
              <a:t>belgh</a:t>
            </a:r>
            <a:r>
              <a:rPr lang="en-US" sz="9600" b="1" i="1" dirty="0" err="1">
                <a:latin typeface="Times New Roman" pitchFamily="18" charset="0"/>
                <a:cs typeface="Times New Roman" pitchFamily="18" charset="0"/>
              </a:rPr>
              <a:t>e</a:t>
            </a:r>
            <a:r>
              <a:rPr lang="en-US" sz="9600" b="1" i="1" dirty="0">
                <a:latin typeface="Times New Roman" pitchFamily="18" charset="0"/>
                <a:cs typeface="Times New Roman" pitchFamily="18" charset="0"/>
              </a:rPr>
              <a:t>*                                    </a:t>
            </a:r>
            <a:r>
              <a:rPr lang="en-US" sz="9600" dirty="0">
                <a:latin typeface="Times New Roman" pitchFamily="18" charset="0"/>
                <a:cs typeface="Times New Roman" pitchFamily="18" charset="0"/>
              </a:rPr>
              <a:t>the Belgian girls</a:t>
            </a:r>
          </a:p>
          <a:p>
            <a:endParaRPr lang="en-US" b="1" i="1"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latin typeface="Times New Roman" pitchFamily="18" charset="0"/>
                <a:cs typeface="Times New Roman" pitchFamily="18" charset="0"/>
              </a:rPr>
              <a:t>Some Notes on Adjectives</a:t>
            </a:r>
          </a:p>
        </p:txBody>
      </p:sp>
      <p:sp>
        <p:nvSpPr>
          <p:cNvPr id="3" name="عنصر نائب للمحتوى 2"/>
          <p:cNvSpPr>
            <a:spLocks noGrp="1"/>
          </p:cNvSpPr>
          <p:nvPr>
            <p:ph idx="1"/>
          </p:nvPr>
        </p:nvSpPr>
        <p:spPr/>
        <p:txBody>
          <a:bodyPr>
            <a:normAutofit fontScale="32500" lnSpcReduction="20000"/>
          </a:bodyPr>
          <a:lstStyle/>
          <a:p>
            <a:endParaRPr lang="en-US" sz="2400" dirty="0">
              <a:latin typeface="Times New Roman" pitchFamily="18" charset="0"/>
              <a:cs typeface="Times New Roman" pitchFamily="18" charset="0"/>
            </a:endParaRPr>
          </a:p>
          <a:p>
            <a:r>
              <a:rPr lang="en-US" sz="4500" dirty="0">
                <a:latin typeface="Times New Roman" pitchFamily="18" charset="0"/>
                <a:cs typeface="Times New Roman" pitchFamily="18" charset="0"/>
              </a:rPr>
              <a:t>Care is needed in spelling the plural of adjectives ending in </a:t>
            </a:r>
            <a:r>
              <a:rPr lang="en-US" sz="4500" b="1" dirty="0">
                <a:latin typeface="Times New Roman" pitchFamily="18" charset="0"/>
                <a:cs typeface="Times New Roman" pitchFamily="18" charset="0"/>
              </a:rPr>
              <a:t>-co and -go. </a:t>
            </a:r>
            <a:r>
              <a:rPr lang="en-US" sz="4500" dirty="0">
                <a:latin typeface="Times New Roman" pitchFamily="18" charset="0"/>
                <a:cs typeface="Times New Roman" pitchFamily="18" charset="0"/>
              </a:rPr>
              <a:t>There is no fixed rule for the masculine forms, which may keep the hard sound of -</a:t>
            </a:r>
            <a:r>
              <a:rPr lang="en-US" sz="4500" b="1" dirty="0">
                <a:latin typeface="Times New Roman" pitchFamily="18" charset="0"/>
                <a:cs typeface="Times New Roman" pitchFamily="18" charset="0"/>
              </a:rPr>
              <a:t>c and -g and add –h- (-chi, -</a:t>
            </a:r>
            <a:r>
              <a:rPr lang="en-US" sz="4500" b="1" dirty="0" err="1">
                <a:latin typeface="Times New Roman" pitchFamily="18" charset="0"/>
                <a:cs typeface="Times New Roman" pitchFamily="18" charset="0"/>
              </a:rPr>
              <a:t>ghi</a:t>
            </a:r>
            <a:r>
              <a:rPr lang="en-US" sz="4500" b="1" dirty="0">
                <a:latin typeface="Times New Roman" pitchFamily="18" charset="0"/>
                <a:cs typeface="Times New Roman" pitchFamily="18" charset="0"/>
              </a:rPr>
              <a:t>), or change the sound of -c and -g in the </a:t>
            </a:r>
            <a:r>
              <a:rPr lang="en-US" sz="4500" dirty="0">
                <a:latin typeface="Times New Roman" pitchFamily="18" charset="0"/>
                <a:cs typeface="Times New Roman" pitchFamily="18" charset="0"/>
              </a:rPr>
              <a:t>plural (</a:t>
            </a:r>
            <a:r>
              <a:rPr lang="en-US" sz="4500" b="1" dirty="0">
                <a:latin typeface="Times New Roman" pitchFamily="18" charset="0"/>
                <a:cs typeface="Times New Roman" pitchFamily="18" charset="0"/>
              </a:rPr>
              <a:t>-</a:t>
            </a:r>
            <a:r>
              <a:rPr lang="en-US" sz="4500" b="1" dirty="0" err="1">
                <a:latin typeface="Times New Roman" pitchFamily="18" charset="0"/>
                <a:cs typeface="Times New Roman" pitchFamily="18" charset="0"/>
              </a:rPr>
              <a:t>ci</a:t>
            </a: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gi</a:t>
            </a:r>
            <a:r>
              <a:rPr lang="en-US" sz="4500" b="1" dirty="0">
                <a:latin typeface="Times New Roman" pitchFamily="18" charset="0"/>
                <a:cs typeface="Times New Roman" pitchFamily="18" charset="0"/>
              </a:rPr>
              <a:t>). The feminine plural forms always add –h- (-</a:t>
            </a:r>
            <a:r>
              <a:rPr lang="en-US" sz="4500" b="1" dirty="0" err="1">
                <a:latin typeface="Times New Roman" pitchFamily="18" charset="0"/>
                <a:cs typeface="Times New Roman" pitchFamily="18" charset="0"/>
              </a:rPr>
              <a:t>che</a:t>
            </a: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ghe</a:t>
            </a:r>
            <a:r>
              <a:rPr lang="en-US" sz="4500" b="1" dirty="0">
                <a:latin typeface="Times New Roman" pitchFamily="18" charset="0"/>
                <a:cs typeface="Times New Roman" pitchFamily="18" charset="0"/>
              </a:rPr>
              <a:t>) in order </a:t>
            </a:r>
            <a:r>
              <a:rPr lang="en-US" sz="4500" dirty="0">
                <a:latin typeface="Times New Roman" pitchFamily="18" charset="0"/>
                <a:cs typeface="Times New Roman" pitchFamily="18" charset="0"/>
              </a:rPr>
              <a:t>to keep the hard sound of -</a:t>
            </a:r>
            <a:r>
              <a:rPr lang="en-US" sz="4500" b="1" dirty="0">
                <a:latin typeface="Times New Roman" pitchFamily="18" charset="0"/>
                <a:cs typeface="Times New Roman" pitchFamily="18" charset="0"/>
              </a:rPr>
              <a:t>c and -g. </a:t>
            </a:r>
          </a:p>
          <a:p>
            <a:pPr>
              <a:buNone/>
            </a:pPr>
            <a:endParaRPr lang="en-US" sz="2900" dirty="0">
              <a:latin typeface="Times New Roman" pitchFamily="18" charset="0"/>
              <a:cs typeface="Times New Roman" pitchFamily="18" charset="0"/>
            </a:endParaRPr>
          </a:p>
          <a:p>
            <a:r>
              <a:rPr lang="en-US" sz="5500" b="1" i="1" dirty="0">
                <a:latin typeface="Times New Roman" pitchFamily="18" charset="0"/>
                <a:cs typeface="Times New Roman" pitchFamily="18" charset="0"/>
              </a:rPr>
              <a:t>Masculine singular                Masculine plural                              meaning</a:t>
            </a:r>
            <a:endParaRPr lang="en-US" sz="4900" b="1" i="1" dirty="0">
              <a:latin typeface="Times New Roman" pitchFamily="18" charset="0"/>
              <a:cs typeface="Times New Roman" pitchFamily="18" charset="0"/>
            </a:endParaRPr>
          </a:p>
          <a:p>
            <a:endParaRPr lang="en-US" sz="4900" b="1" dirty="0">
              <a:latin typeface="Times New Roman" pitchFamily="18" charset="0"/>
              <a:cs typeface="Times New Roman" pitchFamily="18" charset="0"/>
            </a:endParaRPr>
          </a:p>
          <a:p>
            <a:r>
              <a:rPr lang="en-US" sz="4900" b="1" dirty="0">
                <a:latin typeface="Times New Roman" pitchFamily="18" charset="0"/>
                <a:cs typeface="Times New Roman" pitchFamily="18" charset="0"/>
              </a:rPr>
              <a:t>Greco                                                </a:t>
            </a:r>
            <a:r>
              <a:rPr lang="en-US" sz="4900" b="1" dirty="0" err="1">
                <a:latin typeface="Times New Roman" pitchFamily="18" charset="0"/>
                <a:cs typeface="Times New Roman" pitchFamily="18" charset="0"/>
              </a:rPr>
              <a:t>greci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Greek</a:t>
            </a:r>
          </a:p>
          <a:p>
            <a:endParaRPr lang="en-US" sz="4900" dirty="0">
              <a:latin typeface="Times New Roman" pitchFamily="18" charset="0"/>
              <a:cs typeface="Times New Roman" pitchFamily="18" charset="0"/>
            </a:endParaRPr>
          </a:p>
          <a:p>
            <a:r>
              <a:rPr lang="en-US" sz="4900" b="1" dirty="0" err="1">
                <a:latin typeface="Times New Roman" pitchFamily="18" charset="0"/>
                <a:cs typeface="Times New Roman" pitchFamily="18" charset="0"/>
              </a:rPr>
              <a:t>Pratico</a:t>
            </a:r>
            <a:r>
              <a:rPr lang="en-US" sz="4900" b="1" dirty="0">
                <a:latin typeface="Times New Roman" pitchFamily="18" charset="0"/>
                <a:cs typeface="Times New Roman" pitchFamily="18" charset="0"/>
              </a:rPr>
              <a:t>                                              </a:t>
            </a:r>
            <a:r>
              <a:rPr lang="en-US" sz="4900" b="1" dirty="0" err="1">
                <a:latin typeface="Times New Roman" pitchFamily="18" charset="0"/>
                <a:cs typeface="Times New Roman" pitchFamily="18" charset="0"/>
              </a:rPr>
              <a:t>pratici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practical</a:t>
            </a:r>
          </a:p>
          <a:p>
            <a:pPr>
              <a:buNone/>
            </a:pPr>
            <a:r>
              <a:rPr lang="en-US" sz="4900" b="1" dirty="0">
                <a:latin typeface="Times New Roman" pitchFamily="18" charset="0"/>
                <a:cs typeface="Times New Roman" pitchFamily="18" charset="0"/>
              </a:rPr>
              <a:t>   </a:t>
            </a:r>
          </a:p>
          <a:p>
            <a:r>
              <a:rPr lang="en-US" sz="4900" b="1" dirty="0" err="1">
                <a:latin typeface="Times New Roman" pitchFamily="18" charset="0"/>
                <a:cs typeface="Times New Roman" pitchFamily="18" charset="0"/>
              </a:rPr>
              <a:t>Pubblico</a:t>
            </a:r>
            <a:r>
              <a:rPr lang="en-US" sz="4900" b="1" dirty="0">
                <a:latin typeface="Times New Roman" pitchFamily="18" charset="0"/>
                <a:cs typeface="Times New Roman" pitchFamily="18" charset="0"/>
              </a:rPr>
              <a:t>                                           </a:t>
            </a:r>
            <a:r>
              <a:rPr lang="en-US" sz="4900" b="1" dirty="0" err="1">
                <a:latin typeface="Times New Roman" pitchFamily="18" charset="0"/>
                <a:cs typeface="Times New Roman" pitchFamily="18" charset="0"/>
              </a:rPr>
              <a:t>pubblici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public</a:t>
            </a:r>
            <a:endParaRPr lang="en-US" sz="4900" b="1" dirty="0">
              <a:latin typeface="Times New Roman" pitchFamily="18" charset="0"/>
              <a:cs typeface="Times New Roman" pitchFamily="18" charset="0"/>
            </a:endParaRPr>
          </a:p>
          <a:p>
            <a:endParaRPr lang="en-US" sz="4900" b="1" dirty="0">
              <a:latin typeface="Times New Roman" pitchFamily="18" charset="0"/>
              <a:cs typeface="Times New Roman" pitchFamily="18" charset="0"/>
            </a:endParaRPr>
          </a:p>
          <a:p>
            <a:r>
              <a:rPr lang="en-US" sz="4900" b="1" dirty="0" err="1">
                <a:latin typeface="Times New Roman" pitchFamily="18" charset="0"/>
                <a:cs typeface="Times New Roman" pitchFamily="18" charset="0"/>
              </a:rPr>
              <a:t>Ricco</a:t>
            </a:r>
            <a:r>
              <a:rPr lang="en-US" sz="4900" b="1" dirty="0">
                <a:latin typeface="Times New Roman" pitchFamily="18" charset="0"/>
                <a:cs typeface="Times New Roman" pitchFamily="18" charset="0"/>
              </a:rPr>
              <a:t>                                                 </a:t>
            </a:r>
            <a:r>
              <a:rPr lang="en-US" sz="4900" b="1" dirty="0" err="1">
                <a:latin typeface="Times New Roman" pitchFamily="18" charset="0"/>
                <a:cs typeface="Times New Roman" pitchFamily="18" charset="0"/>
              </a:rPr>
              <a:t>ricchi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rich</a:t>
            </a:r>
          </a:p>
          <a:p>
            <a:endParaRPr lang="en-US" sz="4900" b="1" dirty="0">
              <a:latin typeface="Times New Roman" pitchFamily="18" charset="0"/>
              <a:cs typeface="Times New Roman" pitchFamily="18" charset="0"/>
            </a:endParaRPr>
          </a:p>
          <a:p>
            <a:r>
              <a:rPr lang="en-US" sz="4900" b="1" dirty="0">
                <a:latin typeface="Times New Roman" pitchFamily="18" charset="0"/>
                <a:cs typeface="Times New Roman" pitchFamily="18" charset="0"/>
              </a:rPr>
              <a:t>Fresco                                                </a:t>
            </a:r>
            <a:r>
              <a:rPr lang="en-US" sz="4900" b="1" dirty="0" err="1">
                <a:latin typeface="Times New Roman" pitchFamily="18" charset="0"/>
                <a:cs typeface="Times New Roman" pitchFamily="18" charset="0"/>
              </a:rPr>
              <a:t>freschi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fresh</a:t>
            </a:r>
          </a:p>
          <a:p>
            <a:pPr>
              <a:buNone/>
            </a:pPr>
            <a:endParaRPr lang="en-US" sz="4900" b="1" dirty="0">
              <a:latin typeface="Times New Roman" pitchFamily="18" charset="0"/>
              <a:cs typeface="Times New Roman" pitchFamily="18" charset="0"/>
            </a:endParaRPr>
          </a:p>
          <a:p>
            <a:r>
              <a:rPr lang="en-US" sz="4900" b="1" dirty="0">
                <a:latin typeface="Times New Roman" pitchFamily="18" charset="0"/>
                <a:cs typeface="Times New Roman" pitchFamily="18" charset="0"/>
              </a:rPr>
              <a:t>Largo                                                   </a:t>
            </a:r>
            <a:r>
              <a:rPr lang="en-US" sz="4900" b="1" dirty="0" err="1">
                <a:latin typeface="Times New Roman" pitchFamily="18" charset="0"/>
                <a:cs typeface="Times New Roman" pitchFamily="18" charset="0"/>
              </a:rPr>
              <a:t>larghi</a:t>
            </a:r>
            <a:r>
              <a:rPr lang="en-US" sz="4900" b="1" dirty="0">
                <a:latin typeface="Times New Roman" pitchFamily="18" charset="0"/>
                <a:cs typeface="Times New Roman" pitchFamily="18" charset="0"/>
              </a:rPr>
              <a:t>                                                    </a:t>
            </a:r>
            <a:r>
              <a:rPr lang="en-US" sz="4900" dirty="0">
                <a:latin typeface="Times New Roman" pitchFamily="18" charset="0"/>
                <a:cs typeface="Times New Roman" pitchFamily="18" charset="0"/>
              </a:rPr>
              <a:t>wide</a:t>
            </a:r>
            <a:endParaRPr lang="en-US" sz="4900" b="1" dirty="0">
              <a:latin typeface="Times New Roman" pitchFamily="18" charset="0"/>
              <a:cs typeface="Times New Roman" pitchFamily="18" charset="0"/>
            </a:endParaRPr>
          </a:p>
          <a:p>
            <a:endParaRPr lang="en-US" sz="2800" i="1" dirty="0"/>
          </a:p>
          <a:p>
            <a:endParaRPr lang="en-US" sz="2400" dirty="0"/>
          </a:p>
          <a:p>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latin typeface="Times New Roman" pitchFamily="18" charset="0"/>
                <a:cs typeface="Times New Roman" pitchFamily="18" charset="0"/>
              </a:rPr>
              <a:t>Some Notes on Adjectives</a:t>
            </a:r>
            <a:endParaRPr lang="en-US" dirty="0"/>
          </a:p>
        </p:txBody>
      </p:sp>
      <p:sp>
        <p:nvSpPr>
          <p:cNvPr id="3" name="عنصر نائب للمحتوى 2"/>
          <p:cNvSpPr>
            <a:spLocks noGrp="1"/>
          </p:cNvSpPr>
          <p:nvPr>
            <p:ph idx="1"/>
          </p:nvPr>
        </p:nvSpPr>
        <p:spPr/>
        <p:txBody>
          <a:bodyPr>
            <a:normAutofit fontScale="47500" lnSpcReduction="20000"/>
          </a:bodyPr>
          <a:lstStyle/>
          <a:p>
            <a:endParaRPr lang="en-US" sz="1400" dirty="0">
              <a:latin typeface="Times New Roman" pitchFamily="18" charset="0"/>
              <a:cs typeface="Times New Roman" pitchFamily="18" charset="0"/>
            </a:endParaRPr>
          </a:p>
          <a:p>
            <a:r>
              <a:rPr lang="en-US" dirty="0">
                <a:latin typeface="Times New Roman" pitchFamily="18" charset="0"/>
                <a:cs typeface="Times New Roman" pitchFamily="18" charset="0"/>
              </a:rPr>
              <a:t>Care is needed in spelling the plural of adjectives ending in </a:t>
            </a:r>
            <a:r>
              <a:rPr lang="en-US" b="1" dirty="0">
                <a:latin typeface="Times New Roman" pitchFamily="18" charset="0"/>
                <a:cs typeface="Times New Roman" pitchFamily="18" charset="0"/>
              </a:rPr>
              <a:t>-co and -go. </a:t>
            </a:r>
            <a:r>
              <a:rPr lang="en-US" dirty="0">
                <a:latin typeface="Times New Roman" pitchFamily="18" charset="0"/>
                <a:cs typeface="Times New Roman" pitchFamily="18" charset="0"/>
              </a:rPr>
              <a:t>There is no fixed rule for the masculine forms, which may keep the hard sound of -</a:t>
            </a:r>
            <a:r>
              <a:rPr lang="en-US" b="1" dirty="0">
                <a:latin typeface="Times New Roman" pitchFamily="18" charset="0"/>
                <a:cs typeface="Times New Roman" pitchFamily="18" charset="0"/>
              </a:rPr>
              <a:t>c and -g and add –h- (-chi, -</a:t>
            </a:r>
            <a:r>
              <a:rPr lang="en-US" b="1" dirty="0" err="1">
                <a:latin typeface="Times New Roman" pitchFamily="18" charset="0"/>
                <a:cs typeface="Times New Roman" pitchFamily="18" charset="0"/>
              </a:rPr>
              <a:t>ghi</a:t>
            </a:r>
            <a:r>
              <a:rPr lang="en-US" b="1" dirty="0">
                <a:latin typeface="Times New Roman" pitchFamily="18" charset="0"/>
                <a:cs typeface="Times New Roman" pitchFamily="18" charset="0"/>
              </a:rPr>
              <a:t>), or change the sound of -c and -g in the </a:t>
            </a:r>
            <a:r>
              <a:rPr lang="en-US" dirty="0">
                <a:latin typeface="Times New Roman" pitchFamily="18" charset="0"/>
                <a:cs typeface="Times New Roman" pitchFamily="18" charset="0"/>
              </a:rPr>
              <a:t>plural (</a:t>
            </a:r>
            <a:r>
              <a:rPr lang="en-US" b="1" dirty="0">
                <a:latin typeface="Times New Roman" pitchFamily="18" charset="0"/>
                <a:cs typeface="Times New Roman" pitchFamily="18" charset="0"/>
              </a:rPr>
              <a:t>-</a:t>
            </a:r>
            <a:r>
              <a:rPr lang="en-US" b="1" dirty="0" err="1">
                <a:latin typeface="Times New Roman" pitchFamily="18" charset="0"/>
                <a:cs typeface="Times New Roman" pitchFamily="18" charset="0"/>
              </a:rPr>
              <a:t>ci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t>
            </a:r>
            <a:r>
              <a:rPr lang="en-US" b="1" dirty="0">
                <a:latin typeface="Times New Roman" pitchFamily="18" charset="0"/>
                <a:cs typeface="Times New Roman" pitchFamily="18" charset="0"/>
              </a:rPr>
              <a:t>). The feminine plural forms always add –h- (-</a:t>
            </a:r>
            <a:r>
              <a:rPr lang="en-US" b="1" dirty="0" err="1">
                <a:latin typeface="Times New Roman" pitchFamily="18" charset="0"/>
                <a:cs typeface="Times New Roman" pitchFamily="18" charset="0"/>
              </a:rPr>
              <a:t>che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ghe</a:t>
            </a:r>
            <a:r>
              <a:rPr lang="en-US" b="1" dirty="0">
                <a:latin typeface="Times New Roman" pitchFamily="18" charset="0"/>
                <a:cs typeface="Times New Roman" pitchFamily="18" charset="0"/>
              </a:rPr>
              <a:t>) in order </a:t>
            </a:r>
            <a:r>
              <a:rPr lang="en-US" dirty="0">
                <a:latin typeface="Times New Roman" pitchFamily="18" charset="0"/>
                <a:cs typeface="Times New Roman" pitchFamily="18" charset="0"/>
              </a:rPr>
              <a:t>to keep the hard sound of -</a:t>
            </a:r>
            <a:r>
              <a:rPr lang="en-US" b="1" dirty="0">
                <a:latin typeface="Times New Roman" pitchFamily="18" charset="0"/>
                <a:cs typeface="Times New Roman" pitchFamily="18" charset="0"/>
              </a:rPr>
              <a:t>c and -g. </a:t>
            </a:r>
          </a:p>
          <a:p>
            <a:pPr>
              <a:buNone/>
            </a:pPr>
            <a:endParaRPr lang="en-US" sz="1800" dirty="0">
              <a:latin typeface="Times New Roman" pitchFamily="18" charset="0"/>
              <a:cs typeface="Times New Roman" pitchFamily="18" charset="0"/>
            </a:endParaRPr>
          </a:p>
          <a:p>
            <a:r>
              <a:rPr lang="en-US" sz="4000" b="1" i="1" dirty="0">
                <a:latin typeface="Times New Roman" pitchFamily="18" charset="0"/>
                <a:cs typeface="Times New Roman" pitchFamily="18" charset="0"/>
              </a:rPr>
              <a:t>Feminine singular                Feminine plural                              meaning</a:t>
            </a:r>
            <a:endParaRPr lang="en-US" sz="3600" b="1" i="1" dirty="0">
              <a:latin typeface="Times New Roman" pitchFamily="18" charset="0"/>
              <a:cs typeface="Times New Roman" pitchFamily="18" charset="0"/>
            </a:endParaRPr>
          </a:p>
          <a:p>
            <a:endParaRPr lang="en-US" sz="3600" b="1" dirty="0">
              <a:latin typeface="Times New Roman" pitchFamily="18" charset="0"/>
              <a:cs typeface="Times New Roman" pitchFamily="18" charset="0"/>
            </a:endParaRPr>
          </a:p>
          <a:p>
            <a:r>
              <a:rPr lang="en-US" sz="3600" b="1" dirty="0" err="1">
                <a:latin typeface="Times New Roman" pitchFamily="18" charset="0"/>
                <a:cs typeface="Times New Roman" pitchFamily="18" charset="0"/>
              </a:rPr>
              <a:t>Greca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greche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Greek</a:t>
            </a:r>
          </a:p>
          <a:p>
            <a:endParaRPr lang="en-US" sz="3600" dirty="0">
              <a:latin typeface="Times New Roman" pitchFamily="18" charset="0"/>
              <a:cs typeface="Times New Roman" pitchFamily="18" charset="0"/>
            </a:endParaRPr>
          </a:p>
          <a:p>
            <a:r>
              <a:rPr lang="en-US" sz="3600" b="1" dirty="0" err="1">
                <a:latin typeface="Times New Roman" pitchFamily="18" charset="0"/>
                <a:cs typeface="Times New Roman" pitchFamily="18" charset="0"/>
              </a:rPr>
              <a:t>Pratica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pratiche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practical</a:t>
            </a:r>
          </a:p>
          <a:p>
            <a:pPr>
              <a:buNone/>
            </a:pPr>
            <a:r>
              <a:rPr lang="en-US" sz="3600" b="1" dirty="0">
                <a:latin typeface="Times New Roman" pitchFamily="18" charset="0"/>
                <a:cs typeface="Times New Roman" pitchFamily="18" charset="0"/>
              </a:rPr>
              <a:t>   </a:t>
            </a:r>
          </a:p>
          <a:p>
            <a:r>
              <a:rPr lang="en-US" sz="3600" b="1" dirty="0" err="1">
                <a:latin typeface="Times New Roman" pitchFamily="18" charset="0"/>
                <a:cs typeface="Times New Roman" pitchFamily="18" charset="0"/>
              </a:rPr>
              <a:t>Pubblica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pubbliche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public</a:t>
            </a:r>
            <a:endParaRPr lang="en-US" sz="3600" b="1" dirty="0">
              <a:latin typeface="Times New Roman" pitchFamily="18" charset="0"/>
              <a:cs typeface="Times New Roman" pitchFamily="18" charset="0"/>
            </a:endParaRPr>
          </a:p>
          <a:p>
            <a:endParaRPr lang="en-US" sz="3600" b="1" dirty="0">
              <a:latin typeface="Times New Roman" pitchFamily="18" charset="0"/>
              <a:cs typeface="Times New Roman" pitchFamily="18" charset="0"/>
            </a:endParaRPr>
          </a:p>
          <a:p>
            <a:r>
              <a:rPr lang="en-US" sz="3600" b="1" dirty="0" err="1">
                <a:latin typeface="Times New Roman" pitchFamily="18" charset="0"/>
                <a:cs typeface="Times New Roman" pitchFamily="18" charset="0"/>
              </a:rPr>
              <a:t>Ricca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ricche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rich</a:t>
            </a:r>
          </a:p>
          <a:p>
            <a:endParaRPr lang="en-US" sz="3600" b="1" dirty="0">
              <a:latin typeface="Times New Roman" pitchFamily="18" charset="0"/>
              <a:cs typeface="Times New Roman" pitchFamily="18" charset="0"/>
            </a:endParaRPr>
          </a:p>
          <a:p>
            <a:r>
              <a:rPr lang="en-US" sz="3600" b="1" dirty="0" err="1">
                <a:latin typeface="Times New Roman" pitchFamily="18" charset="0"/>
                <a:cs typeface="Times New Roman" pitchFamily="18" charset="0"/>
              </a:rPr>
              <a:t>Fresca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fresche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fresh</a:t>
            </a:r>
          </a:p>
          <a:p>
            <a:pPr>
              <a:buNone/>
            </a:pPr>
            <a:endParaRPr lang="en-US" sz="3600" b="1" dirty="0">
              <a:latin typeface="Times New Roman" pitchFamily="18" charset="0"/>
              <a:cs typeface="Times New Roman" pitchFamily="18" charset="0"/>
            </a:endParaRPr>
          </a:p>
          <a:p>
            <a:r>
              <a:rPr lang="en-US" sz="3600" b="1" dirty="0" err="1">
                <a:latin typeface="Times New Roman" pitchFamily="18" charset="0"/>
                <a:cs typeface="Times New Roman" pitchFamily="18" charset="0"/>
              </a:rPr>
              <a:t>Larga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larghe</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wide</a:t>
            </a:r>
            <a:endParaRPr lang="en-US" sz="3600" b="1" dirty="0">
              <a:latin typeface="Times New Roman" pitchFamily="18" charset="0"/>
              <a:cs typeface="Times New Roman" pitchFamily="18" charset="0"/>
            </a:endParaRPr>
          </a:p>
          <a:p>
            <a:endParaRPr lang="en-US" sz="1600" i="1" dirty="0"/>
          </a:p>
          <a:p>
            <a:endParaRPr lang="en-US" sz="1400" dirty="0"/>
          </a:p>
          <a:p>
            <a:endParaRPr lang="en-US" sz="1400" dirty="0">
              <a:latin typeface="Times New Roman" pitchFamily="18" charset="0"/>
              <a:cs typeface="Times New Roman" pitchFamily="18" charset="0"/>
            </a:endParaRPr>
          </a:p>
          <a:p>
            <a:endParaRPr lang="en-US" dirty="0"/>
          </a:p>
          <a:p>
            <a:endParaRPr lang="en-US" dirty="0"/>
          </a:p>
        </p:txBody>
      </p:sp>
    </p:spTree>
  </p:cSld>
  <p:clrMapOvr>
    <a:masterClrMapping/>
  </p:clrMapOvr>
</p:sld>
</file>

<file path=ppt/theme/theme1.xml><?xml version="1.0" encoding="utf-8"?>
<a:theme xmlns:a="http://schemas.openxmlformats.org/drawingml/2006/main" name="سمة Office">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TotalTime>
  <Words>5351</Words>
  <Application>Microsoft Office PowerPoint</Application>
  <PresentationFormat>عرض على الشاشة (4:3)</PresentationFormat>
  <Paragraphs>602</Paragraphs>
  <Slides>41</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41</vt:i4>
      </vt:variant>
    </vt:vector>
  </HeadingPairs>
  <TitlesOfParts>
    <vt:vector size="45" baseType="lpstr">
      <vt:lpstr>Arial</vt:lpstr>
      <vt:lpstr>Calibri</vt:lpstr>
      <vt:lpstr>Times New Roman</vt:lpstr>
      <vt:lpstr>سمة Office</vt:lpstr>
      <vt:lpstr>مقرر اللغة الإيطالية  الفرقة الأولى المستوى الثانى</vt:lpstr>
      <vt:lpstr>The present tense of essere = to be</vt:lpstr>
      <vt:lpstr>Examples</vt:lpstr>
      <vt:lpstr>The present tense of avere  = to have</vt:lpstr>
      <vt:lpstr>Examples</vt:lpstr>
      <vt:lpstr>The Italian Adjectives</vt:lpstr>
      <vt:lpstr>Some Irregular Adjectives</vt:lpstr>
      <vt:lpstr>Some Notes on Adjectives</vt:lpstr>
      <vt:lpstr>Some Notes on Adjectives</vt:lpstr>
      <vt:lpstr>Examples on Adjectives</vt:lpstr>
      <vt:lpstr>The Demonstrative pronouns Questo, -a</vt:lpstr>
      <vt:lpstr>Possessive adjectives and pronouns</vt:lpstr>
      <vt:lpstr>Notes on Possessive adjectives and pronouns </vt:lpstr>
      <vt:lpstr>Notes on Possessive adjectives and pronouns </vt:lpstr>
      <vt:lpstr>Examples on possessive adjectives</vt:lpstr>
      <vt:lpstr>Interrogative form</vt:lpstr>
      <vt:lpstr>Negative form</vt:lpstr>
      <vt:lpstr>Formal form</vt:lpstr>
      <vt:lpstr>Direct object pronouns</vt:lpstr>
      <vt:lpstr>عرض تقديمي في PowerPoint</vt:lpstr>
      <vt:lpstr>Indirect object pronouns </vt:lpstr>
      <vt:lpstr>عرض تقديمي في PowerPoint</vt:lpstr>
      <vt:lpstr>عرض تقديمي في PowerPoint</vt:lpstr>
      <vt:lpstr>The Prepositions</vt:lpstr>
      <vt:lpstr>عرض تقديمي في PowerPoint</vt:lpstr>
      <vt:lpstr>عرض تقديمي في PowerPoint</vt:lpstr>
      <vt:lpstr>Using prepositions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Prepositions of place</vt:lpstr>
      <vt:lpstr>Prepositions of time</vt:lpstr>
      <vt:lpstr>عرض تقديمي في PowerPoint</vt:lpstr>
      <vt:lpstr>Questions</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اللغة الإيطالية  الفرقة الأولى المستوى الثانى</dc:title>
  <dc:creator>Dr. Salah</dc:creator>
  <cp:lastModifiedBy>Dr Salah</cp:lastModifiedBy>
  <cp:revision>76</cp:revision>
  <dcterms:created xsi:type="dcterms:W3CDTF">2020-03-17T04:33:31Z</dcterms:created>
  <dcterms:modified xsi:type="dcterms:W3CDTF">2020-03-22T05:52:17Z</dcterms:modified>
</cp:coreProperties>
</file>